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8A28C-8426-4100-ABCF-01CE036B6F5E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2501-41A2-49AA-94E8-A559FF50C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74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70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7017DD03-996E-4D74-B541-E9753AD72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895" y="145989"/>
            <a:ext cx="5481081" cy="22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B8BD5F6-7290-4385-98F6-C62059CFA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CF66A9D-2237-4D0C-8F48-F4C00E595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8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97CDC8C-E32A-4BFA-89A9-CE1DD79D9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1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8F5E435-1329-4AB5-86E0-EDC6A6D1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AC4BB36-65AD-4264-8158-3FC016FDD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2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702A795-37ED-4F6C-BDEF-D309299C7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6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050474B-E92B-40FF-B456-3FED27C13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AAC8AD7F-83E9-4E4A-BF08-DC6E08B7E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895" y="145989"/>
            <a:ext cx="5481081" cy="2235447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="" xmlns:a16="http://schemas.microsoft.com/office/drawing/2014/main" id="{3DB7AF38-FCD8-40DD-B50C-C359F103D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817" y="1926979"/>
            <a:ext cx="6009433" cy="2269933"/>
          </a:xfrm>
        </p:spPr>
        <p:txBody>
          <a:bodyPr>
            <a:noAutofit/>
          </a:bodyPr>
          <a:lstStyle/>
          <a:p>
            <a:r>
              <a:rPr lang="es-AR" sz="4800" dirty="0"/>
              <a:t>Conferencias AAFH: COVID-19 y Farmacia Hospitalaria</a:t>
            </a:r>
          </a:p>
        </p:txBody>
      </p:sp>
      <p:sp>
        <p:nvSpPr>
          <p:cNvPr id="29" name="Subtítulo 2">
            <a:extLst>
              <a:ext uri="{FF2B5EF4-FFF2-40B4-BE49-F238E27FC236}">
                <a16:creationId xmlns="" xmlns:a16="http://schemas.microsoft.com/office/drawing/2014/main" id="{2D1D6CA6-F0FD-46A4-A036-4323D9CDB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707656"/>
            <a:ext cx="7766936" cy="1096899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832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124DC98-05FC-4548-9C2B-40D9DB11D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820D319-4D64-4E60-9E64-3C63C7FEA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AE0ED56-7EC2-4B52-936C-3884BF987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3ED60B9-7B4C-4069-97A6-2C4B1DF45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1FCC212-92AB-45AD-8925-9A51B133D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9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2539028-954B-4E7B-B346-62E007426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1C9E4A9-A88B-41FF-B69B-F60BF7D63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86EB76F-2D4C-4AB2-9508-E26F61DF6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0"/>
            <a:ext cx="2382288" cy="9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3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6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B7AF38-FCD8-40DD-B50C-C359F103D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28" y="1444022"/>
            <a:ext cx="8216721" cy="2269933"/>
          </a:xfrm>
        </p:spPr>
        <p:txBody>
          <a:bodyPr>
            <a:noAutofit/>
          </a:bodyPr>
          <a:lstStyle/>
          <a:p>
            <a:pPr algn="ctr"/>
            <a:r>
              <a:rPr lang="es-AR" sz="4000" dirty="0" err="1"/>
              <a:t>Vidoeconferencias</a:t>
            </a:r>
            <a:r>
              <a:rPr lang="es-AR" sz="4000" dirty="0"/>
              <a:t> AAFH: COVID-19 y Farmacia Hospitalaria, 2do ciclo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D1D6CA6-F0FD-46A4-A036-4323D9CDB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89" y="3986438"/>
            <a:ext cx="9633397" cy="1096899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Vacunas COVID – 19: Aspectos </a:t>
            </a:r>
            <a:r>
              <a:rPr lang="es-ES" sz="3600" b="1" dirty="0" smtClean="0">
                <a:solidFill>
                  <a:schemeClr val="tx1"/>
                </a:solidFill>
              </a:rPr>
              <a:t>generales</a:t>
            </a: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Farm. Esp. Mariano </a:t>
            </a:r>
            <a:r>
              <a:rPr lang="es-ES" sz="2800" b="1" dirty="0" err="1" smtClean="0">
                <a:solidFill>
                  <a:schemeClr val="tx1"/>
                </a:solidFill>
              </a:rPr>
              <a:t>Scolari</a:t>
            </a:r>
            <a:endParaRPr lang="es-E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Grupo de </a:t>
            </a:r>
            <a:r>
              <a:rPr lang="es-ES" sz="2800" b="1" dirty="0" err="1" smtClean="0">
                <a:solidFill>
                  <a:schemeClr val="tx1"/>
                </a:solidFill>
              </a:rPr>
              <a:t>Farmacovigilancia</a:t>
            </a:r>
            <a:r>
              <a:rPr lang="es-ES" sz="2800" b="1" dirty="0" smtClean="0">
                <a:solidFill>
                  <a:schemeClr val="tx1"/>
                </a:solidFill>
              </a:rPr>
              <a:t> de la AAFH</a:t>
            </a: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marianojscolari@gmail.com</a:t>
            </a:r>
            <a:endParaRPr lang="es-AR" sz="28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41" y="5083337"/>
            <a:ext cx="850706" cy="8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8"/>
          <p:cNvSpPr txBox="1">
            <a:spLocks noGrp="1"/>
          </p:cNvSpPr>
          <p:nvPr>
            <p:ph type="title"/>
          </p:nvPr>
        </p:nvSpPr>
        <p:spPr>
          <a:xfrm>
            <a:off x="449074" y="324181"/>
            <a:ext cx="113037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b="1" dirty="0"/>
              <a:t>Efectos adversos sistémicos</a:t>
            </a:r>
            <a:endParaRPr b="1" dirty="0"/>
          </a:p>
        </p:txBody>
      </p:sp>
      <p:graphicFrame>
        <p:nvGraphicFramePr>
          <p:cNvPr id="6" name="Google Shape;171;p8"/>
          <p:cNvGraphicFramePr/>
          <p:nvPr>
            <p:extLst>
              <p:ext uri="{D42A27DB-BD31-4B8C-83A1-F6EECF244321}">
                <p14:modId xmlns:p14="http://schemas.microsoft.com/office/powerpoint/2010/main" val="2329257751"/>
              </p:ext>
            </p:extLst>
          </p:nvPr>
        </p:nvGraphicFramePr>
        <p:xfrm>
          <a:off x="115910" y="1690688"/>
          <a:ext cx="11809925" cy="439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61985"/>
                <a:gridCol w="2361985"/>
                <a:gridCol w="2361985"/>
                <a:gridCol w="2361985"/>
                <a:gridCol w="2361985"/>
              </a:tblGrid>
              <a:tr h="1050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 dirty="0"/>
                        <a:t>Edad 16 – 55 años</a:t>
                      </a:r>
                      <a:endParaRPr sz="2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1º (%)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2º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3º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 dirty="0"/>
                        <a:t>4º</a:t>
                      </a:r>
                      <a:endParaRPr sz="2400" b="1" u="none" strike="noStrike" cap="none" dirty="0"/>
                    </a:p>
                  </a:txBody>
                  <a:tcPr marL="91450" marR="91450" marT="45725" marB="45725"/>
                </a:tc>
              </a:tr>
              <a:tr h="58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Dosis 1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FATIGA (47)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CEFALEA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MIALGIA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ESCALOSFRIO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58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Dosis 2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FATIGA (59)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CEFALEA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MIALGIA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ESCALOSFRIO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101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Edad mayor 55 años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1º (%)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2º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3º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4º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58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/>
                        <a:t>Dosis 1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FATIGA (34)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CEFALEA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MIALGIA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sng" strike="noStrike" cap="none" dirty="0">
                          <a:solidFill>
                            <a:schemeClr val="tx1"/>
                          </a:solidFill>
                        </a:rPr>
                        <a:t>ARTRALGIA</a:t>
                      </a:r>
                      <a:endParaRPr sz="2400" b="1" u="sng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58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u="none" strike="noStrike" cap="none" dirty="0"/>
                        <a:t>Dosis 2</a:t>
                      </a:r>
                      <a:endParaRPr sz="24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FATIGA (51)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CEFALEA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/>
                        <a:t>MIALGIA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cap="none" dirty="0"/>
                        <a:t>ESCALOSFRIO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;p9"/>
          <p:cNvSpPr txBox="1">
            <a:spLocks noGrp="1"/>
          </p:cNvSpPr>
          <p:nvPr>
            <p:ph type="title"/>
          </p:nvPr>
        </p:nvSpPr>
        <p:spPr>
          <a:xfrm>
            <a:off x="838200" y="-2353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¿Y la fiebre?</a:t>
            </a:r>
            <a:endParaRPr b="1"/>
          </a:p>
        </p:txBody>
      </p:sp>
      <p:graphicFrame>
        <p:nvGraphicFramePr>
          <p:cNvPr id="6" name="Google Shape;177;p9"/>
          <p:cNvGraphicFramePr/>
          <p:nvPr>
            <p:extLst>
              <p:ext uri="{D42A27DB-BD31-4B8C-83A1-F6EECF244321}">
                <p14:modId xmlns:p14="http://schemas.microsoft.com/office/powerpoint/2010/main" val="3253341242"/>
              </p:ext>
            </p:extLst>
          </p:nvPr>
        </p:nvGraphicFramePr>
        <p:xfrm>
          <a:off x="760926" y="2250234"/>
          <a:ext cx="10515600" cy="29318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05200"/>
                <a:gridCol w="3505200"/>
                <a:gridCol w="35052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/>
                        <a:t>Rango de edad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/>
                        <a:t>Dosis 1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/>
                        <a:t>Dosis 2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b="1" u="none" strike="noStrike" cap="none"/>
                        <a:t>16 – 55 años</a:t>
                      </a:r>
                      <a:endParaRPr sz="32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/>
                        <a:t>4%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/>
                        <a:t>16%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b="1" u="none" strike="noStrike" cap="none"/>
                        <a:t>Mayores de 55 años</a:t>
                      </a:r>
                      <a:endParaRPr sz="32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/>
                        <a:t>1%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strike="noStrike" cap="none" dirty="0"/>
                        <a:t>11%</a:t>
                      </a:r>
                      <a:endParaRPr sz="32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8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10"/>
          <p:cNvSpPr txBox="1">
            <a:spLocks noGrp="1"/>
          </p:cNvSpPr>
          <p:nvPr>
            <p:ph type="body" idx="1"/>
          </p:nvPr>
        </p:nvSpPr>
        <p:spPr>
          <a:xfrm>
            <a:off x="169456" y="21430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</a:t>
            </a:r>
            <a:r>
              <a:rPr lang="es-ES" sz="3200" dirty="0" err="1" smtClean="0">
                <a:solidFill>
                  <a:schemeClr val="tx1"/>
                </a:solidFill>
              </a:rPr>
              <a:t>Randomizado</a:t>
            </a:r>
            <a:r>
              <a:rPr lang="es-ES" sz="3200" dirty="0">
                <a:solidFill>
                  <a:schemeClr val="tx1"/>
                </a:solidFill>
              </a:rPr>
              <a:t>, controlado, multinacional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</a:t>
            </a:r>
            <a:r>
              <a:rPr lang="es-ES" sz="3200" dirty="0" err="1" smtClean="0">
                <a:solidFill>
                  <a:schemeClr val="tx1"/>
                </a:solidFill>
              </a:rPr>
              <a:t>Randomización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>
                <a:solidFill>
                  <a:schemeClr val="tx1"/>
                </a:solidFill>
              </a:rPr>
              <a:t>1:1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- 4 </a:t>
            </a:r>
            <a:r>
              <a:rPr lang="es-ES" sz="3200" dirty="0">
                <a:solidFill>
                  <a:schemeClr val="tx1"/>
                </a:solidFill>
              </a:rPr>
              <a:t>estudios simultáneos de 2 dosis (28 días):</a:t>
            </a:r>
            <a:endParaRPr sz="16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200" dirty="0">
                <a:solidFill>
                  <a:schemeClr val="tx1"/>
                </a:solidFill>
              </a:rPr>
              <a:t>COV001 (UK):  I / II. 18-55 años</a:t>
            </a:r>
            <a:endParaRPr sz="16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200" dirty="0">
                <a:solidFill>
                  <a:schemeClr val="tx1"/>
                </a:solidFill>
              </a:rPr>
              <a:t>COV002 (UK): III. Mayores de 18 años</a:t>
            </a:r>
            <a:endParaRPr sz="16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200" dirty="0">
                <a:solidFill>
                  <a:schemeClr val="tx1"/>
                </a:solidFill>
              </a:rPr>
              <a:t>COV003 (Brasil): III. Mayores de 18 años</a:t>
            </a:r>
            <a:endParaRPr sz="16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200" dirty="0">
                <a:solidFill>
                  <a:schemeClr val="tx1"/>
                </a:solidFill>
              </a:rPr>
              <a:t>COV005 (Sudáfrica): I / II. 18 – 65 años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6" name="Google Shape;18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2144" y="35459"/>
            <a:ext cx="862012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1170" y="309095"/>
            <a:ext cx="1932040" cy="5896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10"/>
          <p:cNvSpPr/>
          <p:nvPr/>
        </p:nvSpPr>
        <p:spPr>
          <a:xfrm>
            <a:off x="7765575" y="4681182"/>
            <a:ext cx="272955" cy="107817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6;p10"/>
          <p:cNvSpPr txBox="1"/>
          <p:nvPr/>
        </p:nvSpPr>
        <p:spPr>
          <a:xfrm>
            <a:off x="7888407" y="4981432"/>
            <a:ext cx="15694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EFICACIA</a:t>
            </a:r>
            <a:endParaRPr sz="2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7;p10"/>
          <p:cNvSpPr/>
          <p:nvPr/>
        </p:nvSpPr>
        <p:spPr>
          <a:xfrm>
            <a:off x="9348717" y="4080681"/>
            <a:ext cx="122826" cy="2265527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8;p10"/>
          <p:cNvSpPr txBox="1"/>
          <p:nvPr/>
        </p:nvSpPr>
        <p:spPr>
          <a:xfrm>
            <a:off x="9446529" y="4956410"/>
            <a:ext cx="18128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11"/>
          <p:cNvSpPr txBox="1">
            <a:spLocks noGrp="1"/>
          </p:cNvSpPr>
          <p:nvPr>
            <p:ph type="body" idx="1"/>
          </p:nvPr>
        </p:nvSpPr>
        <p:spPr>
          <a:xfrm>
            <a:off x="838200" y="802035"/>
            <a:ext cx="10515600" cy="4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sz="2000"/>
              <a:t>Se centró principalmente en trabajadores de la salud.</a:t>
            </a:r>
            <a:endParaRPr sz="2000"/>
          </a:p>
        </p:txBody>
      </p:sp>
      <p:sp>
        <p:nvSpPr>
          <p:cNvPr id="6" name="Google Shape;195;p11"/>
          <p:cNvSpPr/>
          <p:nvPr/>
        </p:nvSpPr>
        <p:spPr>
          <a:xfrm>
            <a:off x="4713152" y="1487606"/>
            <a:ext cx="2961565" cy="4094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COV002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196;p11"/>
          <p:cNvGrpSpPr/>
          <p:nvPr/>
        </p:nvGrpSpPr>
        <p:grpSpPr>
          <a:xfrm>
            <a:off x="2100019" y="1898653"/>
            <a:ext cx="3017722" cy="1108740"/>
            <a:chOff x="3409950" y="1910685"/>
            <a:chExt cx="1503246" cy="1108740"/>
          </a:xfrm>
        </p:grpSpPr>
        <p:cxnSp>
          <p:nvCxnSpPr>
            <p:cNvPr id="8" name="Google Shape;197;p11"/>
            <p:cNvCxnSpPr/>
            <p:nvPr/>
          </p:nvCxnSpPr>
          <p:spPr>
            <a:xfrm rot="5400000">
              <a:off x="4087505" y="1917509"/>
              <a:ext cx="832516" cy="81886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198;p11"/>
            <p:cNvCxnSpPr/>
            <p:nvPr/>
          </p:nvCxnSpPr>
          <p:spPr>
            <a:xfrm flipH="1">
              <a:off x="3409950" y="2743201"/>
              <a:ext cx="684000" cy="27622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" name="Google Shape;199;p11"/>
            <p:cNvCxnSpPr/>
            <p:nvPr/>
          </p:nvCxnSpPr>
          <p:spPr>
            <a:xfrm>
              <a:off x="4094329" y="2747321"/>
              <a:ext cx="601496" cy="26257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1" name="Google Shape;200;p11"/>
          <p:cNvGrpSpPr/>
          <p:nvPr/>
        </p:nvGrpSpPr>
        <p:grpSpPr>
          <a:xfrm>
            <a:off x="7237994" y="1823226"/>
            <a:ext cx="2636429" cy="1212239"/>
            <a:chOff x="7069545" y="1883386"/>
            <a:chExt cx="1464855" cy="1212239"/>
          </a:xfrm>
        </p:grpSpPr>
        <p:cxnSp>
          <p:nvCxnSpPr>
            <p:cNvPr id="12" name="Google Shape;201;p11"/>
            <p:cNvCxnSpPr/>
            <p:nvPr/>
          </p:nvCxnSpPr>
          <p:spPr>
            <a:xfrm rot="-5400000" flipH="1">
              <a:off x="7042245" y="1910686"/>
              <a:ext cx="928052" cy="873451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202;p11"/>
            <p:cNvCxnSpPr/>
            <p:nvPr/>
          </p:nvCxnSpPr>
          <p:spPr>
            <a:xfrm>
              <a:off x="7932904" y="2813996"/>
              <a:ext cx="601496" cy="26257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4" name="Google Shape;203;p11"/>
            <p:cNvCxnSpPr/>
            <p:nvPr/>
          </p:nvCxnSpPr>
          <p:spPr>
            <a:xfrm flipH="1">
              <a:off x="7258050" y="2819401"/>
              <a:ext cx="684000" cy="27622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5" name="Google Shape;204;p11"/>
          <p:cNvSpPr/>
          <p:nvPr/>
        </p:nvSpPr>
        <p:spPr>
          <a:xfrm>
            <a:off x="1399932" y="3064543"/>
            <a:ext cx="1409700" cy="6286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dose (1367)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5;p11"/>
          <p:cNvSpPr/>
          <p:nvPr/>
        </p:nvSpPr>
        <p:spPr>
          <a:xfrm>
            <a:off x="3968266" y="3064543"/>
            <a:ext cx="1419225" cy="5905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 (1374)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6;p11"/>
          <p:cNvSpPr/>
          <p:nvPr/>
        </p:nvSpPr>
        <p:spPr>
          <a:xfrm>
            <a:off x="6783090" y="3092047"/>
            <a:ext cx="1409700" cy="6286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Std dose (2377)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7;p11"/>
          <p:cNvSpPr/>
          <p:nvPr/>
        </p:nvSpPr>
        <p:spPr>
          <a:xfrm>
            <a:off x="9164810" y="3092047"/>
            <a:ext cx="1419225" cy="5905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 (2430)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8;p11"/>
          <p:cNvSpPr/>
          <p:nvPr/>
        </p:nvSpPr>
        <p:spPr>
          <a:xfrm rot="5400000">
            <a:off x="3156700" y="1600978"/>
            <a:ext cx="236050" cy="442335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9;p11"/>
          <p:cNvSpPr txBox="1"/>
          <p:nvPr/>
        </p:nvSpPr>
        <p:spPr>
          <a:xfrm>
            <a:off x="1227219" y="3982448"/>
            <a:ext cx="410331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a 55 años</a:t>
            </a:r>
            <a:endParaRPr sz="2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dose = 2,2.10</a:t>
            </a:r>
            <a:r>
              <a:rPr lang="es-ES" sz="2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partículas virales</a:t>
            </a:r>
            <a:endParaRPr sz="24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0;p11"/>
          <p:cNvSpPr/>
          <p:nvPr/>
        </p:nvSpPr>
        <p:spPr>
          <a:xfrm rot="5400000">
            <a:off x="8410499" y="1608994"/>
            <a:ext cx="236050" cy="442335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11;p11"/>
          <p:cNvSpPr txBox="1"/>
          <p:nvPr/>
        </p:nvSpPr>
        <p:spPr>
          <a:xfrm>
            <a:off x="6481018" y="3990464"/>
            <a:ext cx="410331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 18 años</a:t>
            </a:r>
            <a:endParaRPr sz="2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 dose = 5.10</a:t>
            </a:r>
            <a:r>
              <a:rPr lang="es-ES" sz="2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partículas virales</a:t>
            </a:r>
            <a:endParaRPr sz="24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12;p11"/>
          <p:cNvSpPr/>
          <p:nvPr/>
        </p:nvSpPr>
        <p:spPr>
          <a:xfrm rot="5400000">
            <a:off x="5920671" y="93270"/>
            <a:ext cx="126101" cy="10138621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13;p11"/>
          <p:cNvSpPr txBox="1"/>
          <p:nvPr/>
        </p:nvSpPr>
        <p:spPr>
          <a:xfrm>
            <a:off x="3954389" y="5494420"/>
            <a:ext cx="4103310" cy="8309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dosis a Std dose TODOS</a:t>
            </a:r>
            <a:endParaRPr sz="24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93;p11"/>
          <p:cNvSpPr txBox="1">
            <a:spLocks noGrp="1"/>
          </p:cNvSpPr>
          <p:nvPr>
            <p:ph type="title"/>
          </p:nvPr>
        </p:nvSpPr>
        <p:spPr>
          <a:xfrm>
            <a:off x="838200" y="-1534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COV002 (UK)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990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Resultados</a:t>
            </a:r>
            <a:endParaRPr/>
          </a:p>
        </p:txBody>
      </p:sp>
      <p:sp>
        <p:nvSpPr>
          <p:cNvPr id="6" name="Google Shape;219;p12"/>
          <p:cNvSpPr txBox="1">
            <a:spLocks noGrp="1"/>
          </p:cNvSpPr>
          <p:nvPr>
            <p:ph type="body" idx="1"/>
          </p:nvPr>
        </p:nvSpPr>
        <p:spPr>
          <a:xfrm>
            <a:off x="15239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3200" dirty="0" smtClean="0">
                <a:solidFill>
                  <a:schemeClr val="tx1"/>
                </a:solidFill>
              </a:rPr>
              <a:t>- Sexo </a:t>
            </a:r>
            <a:r>
              <a:rPr lang="es-ES" sz="3200" dirty="0">
                <a:solidFill>
                  <a:schemeClr val="tx1"/>
                </a:solidFill>
              </a:rPr>
              <a:t>F: 61,3%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3200" dirty="0" smtClean="0">
                <a:solidFill>
                  <a:schemeClr val="tx1"/>
                </a:solidFill>
              </a:rPr>
              <a:t>- Obesidad </a:t>
            </a:r>
            <a:r>
              <a:rPr lang="es-ES" sz="3200" dirty="0">
                <a:solidFill>
                  <a:schemeClr val="tx1"/>
                </a:solidFill>
              </a:rPr>
              <a:t>= 0%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3200" dirty="0" smtClean="0">
                <a:solidFill>
                  <a:schemeClr val="tx1"/>
                </a:solidFill>
              </a:rPr>
              <a:t>- Paciente </a:t>
            </a:r>
            <a:r>
              <a:rPr lang="es-ES" sz="3200" dirty="0">
                <a:solidFill>
                  <a:schemeClr val="tx1"/>
                </a:solidFill>
              </a:rPr>
              <a:t>mayores de 56 años = 12.2%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200"/>
            </a:pPr>
            <a:r>
              <a:rPr lang="es-ES" sz="3200" b="1" dirty="0" smtClean="0">
                <a:solidFill>
                  <a:srgbClr val="00B050"/>
                </a:solidFill>
              </a:rPr>
              <a:t>- EFICACIA  </a:t>
            </a:r>
            <a:r>
              <a:rPr lang="es-ES" sz="3200" b="1" dirty="0">
                <a:solidFill>
                  <a:srgbClr val="00B050"/>
                </a:solidFill>
              </a:rPr>
              <a:t>GLOBAL </a:t>
            </a:r>
            <a:r>
              <a:rPr lang="es-ES" sz="3200" dirty="0">
                <a:solidFill>
                  <a:schemeClr val="tx1"/>
                </a:solidFill>
              </a:rPr>
              <a:t>= 70,4% 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s-ES" sz="3200" dirty="0">
                <a:solidFill>
                  <a:schemeClr val="tx1"/>
                </a:solidFill>
              </a:rPr>
              <a:t>Rama vacuna = 5089 pacientes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s-ES" sz="3200" dirty="0">
                <a:solidFill>
                  <a:schemeClr val="tx1"/>
                </a:solidFill>
              </a:rPr>
              <a:t>Rama control = 5129 pacientes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s-ES" sz="3200" dirty="0">
                <a:solidFill>
                  <a:schemeClr val="tx1"/>
                </a:solidFill>
              </a:rPr>
              <a:t>EFICACIA SD/SD = 62,1%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s-ES" sz="3200" b="1" u="sng" dirty="0">
                <a:solidFill>
                  <a:schemeClr val="tx1"/>
                </a:solidFill>
              </a:rPr>
              <a:t>EFICACIA LD/SD = 90,0%</a:t>
            </a:r>
            <a:endParaRPr sz="3200" b="1" u="sng" dirty="0">
              <a:solidFill>
                <a:schemeClr val="tx1"/>
              </a:solidFill>
            </a:endParaRPr>
          </a:p>
        </p:txBody>
      </p:sp>
      <p:pic>
        <p:nvPicPr>
          <p:cNvPr id="7" name="Google Shape;22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4572" y="5083533"/>
            <a:ext cx="1942349" cy="1346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221;p12"/>
          <p:cNvGrpSpPr/>
          <p:nvPr/>
        </p:nvGrpSpPr>
        <p:grpSpPr>
          <a:xfrm>
            <a:off x="7840337" y="757989"/>
            <a:ext cx="3419967" cy="5796005"/>
            <a:chOff x="8498797" y="1399382"/>
            <a:chExt cx="2428875" cy="5154612"/>
          </a:xfrm>
        </p:grpSpPr>
        <p:pic>
          <p:nvPicPr>
            <p:cNvPr id="9" name="Google Shape;222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98797" y="1399382"/>
              <a:ext cx="2428875" cy="2466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23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80558" y="4001294"/>
              <a:ext cx="1914525" cy="25527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Google Shape;224;p12"/>
          <p:cNvCxnSpPr/>
          <p:nvPr/>
        </p:nvCxnSpPr>
        <p:spPr>
          <a:xfrm flipH="1">
            <a:off x="11105145" y="2707108"/>
            <a:ext cx="188495" cy="50532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25;p12"/>
          <p:cNvCxnSpPr/>
          <p:nvPr/>
        </p:nvCxnSpPr>
        <p:spPr>
          <a:xfrm flipH="1">
            <a:off x="11043734" y="5638882"/>
            <a:ext cx="188495" cy="50532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214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1776" y="180556"/>
            <a:ext cx="2320719" cy="16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441" y="2074459"/>
            <a:ext cx="8151168" cy="139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7222" y="4203510"/>
            <a:ext cx="7959297" cy="2320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2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¿Seguridad? </a:t>
            </a:r>
            <a:endParaRPr dirty="0"/>
          </a:p>
        </p:txBody>
      </p:sp>
      <p:sp>
        <p:nvSpPr>
          <p:cNvPr id="6" name="Google Shape;231;p13"/>
          <p:cNvSpPr txBox="1">
            <a:spLocks noGrp="1"/>
          </p:cNvSpPr>
          <p:nvPr>
            <p:ph type="body" idx="1"/>
          </p:nvPr>
        </p:nvSpPr>
        <p:spPr>
          <a:xfrm>
            <a:off x="399245" y="1825625"/>
            <a:ext cx="109545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s-ES" sz="2800" dirty="0" smtClean="0">
                <a:solidFill>
                  <a:schemeClr val="tx1"/>
                </a:solidFill>
              </a:rPr>
              <a:t>- No </a:t>
            </a:r>
            <a:r>
              <a:rPr lang="es-ES" sz="2800" dirty="0">
                <a:solidFill>
                  <a:schemeClr val="tx1"/>
                </a:solidFill>
              </a:rPr>
              <a:t>discrimina los efectos adversos. Solo dice que las RAM graves se distribuyeron de forma homogénea entre la rama vacuna y la control.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s-ES" sz="2800" dirty="0" smtClean="0">
                <a:solidFill>
                  <a:schemeClr val="tx1"/>
                </a:solidFill>
              </a:rPr>
              <a:t>- Incidencia </a:t>
            </a:r>
            <a:r>
              <a:rPr lang="es-ES" sz="2800" dirty="0">
                <a:solidFill>
                  <a:schemeClr val="tx1"/>
                </a:solidFill>
              </a:rPr>
              <a:t>vacuna = 1,36%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s-ES" sz="2800" dirty="0" smtClean="0">
                <a:solidFill>
                  <a:schemeClr val="tx1"/>
                </a:solidFill>
              </a:rPr>
              <a:t>- Incidencia </a:t>
            </a:r>
            <a:r>
              <a:rPr lang="es-ES" sz="2800" dirty="0">
                <a:solidFill>
                  <a:schemeClr val="tx1"/>
                </a:solidFill>
              </a:rPr>
              <a:t>control = 1,53%</a:t>
            </a:r>
            <a:endParaRPr sz="2800" dirty="0">
              <a:solidFill>
                <a:schemeClr val="tx1"/>
              </a:solidFill>
            </a:endParaRPr>
          </a:p>
        </p:txBody>
      </p:sp>
      <p:grpSp>
        <p:nvGrpSpPr>
          <p:cNvPr id="7" name="Google Shape;232;p13"/>
          <p:cNvGrpSpPr/>
          <p:nvPr/>
        </p:nvGrpSpPr>
        <p:grpSpPr>
          <a:xfrm>
            <a:off x="2743200" y="4114801"/>
            <a:ext cx="6830678" cy="1773155"/>
            <a:chOff x="2967037" y="4350176"/>
            <a:chExt cx="6257925" cy="1429495"/>
          </a:xfrm>
        </p:grpSpPr>
        <p:pic>
          <p:nvPicPr>
            <p:cNvPr id="8" name="Google Shape;233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967037" y="4808121"/>
              <a:ext cx="6257925" cy="97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3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4866" y="4350176"/>
              <a:ext cx="4410075" cy="371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011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4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5655" y="570412"/>
            <a:ext cx="7242625" cy="1351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11"/>
          <p:cNvGrpSpPr/>
          <p:nvPr/>
        </p:nvGrpSpPr>
        <p:grpSpPr>
          <a:xfrm>
            <a:off x="392945" y="2125014"/>
            <a:ext cx="11326830" cy="4301544"/>
            <a:chOff x="392946" y="2412286"/>
            <a:chExt cx="10585406" cy="4014272"/>
          </a:xfrm>
        </p:grpSpPr>
        <p:pic>
          <p:nvPicPr>
            <p:cNvPr id="5" name="Google Shape;24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2946" y="3025686"/>
              <a:ext cx="10585406" cy="340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4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82612" y="2412286"/>
              <a:ext cx="816517" cy="62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50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53847" y="2438044"/>
              <a:ext cx="1649425" cy="4930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ángulo 8"/>
            <p:cNvSpPr/>
            <p:nvPr/>
          </p:nvSpPr>
          <p:spPr>
            <a:xfrm>
              <a:off x="579549" y="4134118"/>
              <a:ext cx="9517488" cy="3219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13005" y="4763040"/>
              <a:ext cx="10331005" cy="3219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97978" y="6074541"/>
              <a:ext cx="9599059" cy="3219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571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5;p16"/>
          <p:cNvGrpSpPr/>
          <p:nvPr/>
        </p:nvGrpSpPr>
        <p:grpSpPr>
          <a:xfrm>
            <a:off x="1627843" y="455278"/>
            <a:ext cx="9112469" cy="6117021"/>
            <a:chOff x="1434661" y="365125"/>
            <a:chExt cx="9112469" cy="6117021"/>
          </a:xfrm>
        </p:grpSpPr>
        <p:grpSp>
          <p:nvGrpSpPr>
            <p:cNvPr id="6" name="Google Shape;256;p16"/>
            <p:cNvGrpSpPr/>
            <p:nvPr/>
          </p:nvGrpSpPr>
          <p:grpSpPr>
            <a:xfrm>
              <a:off x="1434661" y="365125"/>
              <a:ext cx="9112469" cy="6117021"/>
              <a:chOff x="1434661" y="365125"/>
              <a:chExt cx="9112469" cy="6117021"/>
            </a:xfrm>
          </p:grpSpPr>
          <p:grpSp>
            <p:nvGrpSpPr>
              <p:cNvPr id="13" name="Google Shape;257;p16"/>
              <p:cNvGrpSpPr/>
              <p:nvPr/>
            </p:nvGrpSpPr>
            <p:grpSpPr>
              <a:xfrm>
                <a:off x="1434661" y="365125"/>
                <a:ext cx="9112469" cy="6117021"/>
                <a:chOff x="3270523" y="2394880"/>
                <a:chExt cx="6057900" cy="4267200"/>
              </a:xfrm>
            </p:grpSpPr>
            <p:pic>
              <p:nvPicPr>
                <p:cNvPr id="17" name="Google Shape;258;p1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3270523" y="2394880"/>
                  <a:ext cx="6057900" cy="447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Google Shape;259;p1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3270523" y="2842555"/>
                  <a:ext cx="6057900" cy="3819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4" name="Google Shape;260;p16"/>
              <p:cNvSpPr/>
              <p:nvPr/>
            </p:nvSpPr>
            <p:spPr>
              <a:xfrm>
                <a:off x="1450427" y="1006866"/>
                <a:ext cx="1387367" cy="285906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61;p16"/>
              <p:cNvSpPr/>
              <p:nvPr/>
            </p:nvSpPr>
            <p:spPr>
              <a:xfrm>
                <a:off x="1476699" y="3271845"/>
                <a:ext cx="1156143" cy="259631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62;p16"/>
              <p:cNvSpPr/>
              <p:nvPr/>
            </p:nvSpPr>
            <p:spPr>
              <a:xfrm>
                <a:off x="1476699" y="5526308"/>
                <a:ext cx="1156143" cy="264890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" name="Google Shape;263;p16"/>
            <p:cNvCxnSpPr/>
            <p:nvPr/>
          </p:nvCxnSpPr>
          <p:spPr>
            <a:xfrm flipH="1">
              <a:off x="5502166" y="1072055"/>
              <a:ext cx="283779" cy="18918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" name="Google Shape;264;p16"/>
            <p:cNvCxnSpPr/>
            <p:nvPr/>
          </p:nvCxnSpPr>
          <p:spPr>
            <a:xfrm flipH="1">
              <a:off x="9769366" y="1072055"/>
              <a:ext cx="283779" cy="18918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9" name="Google Shape;265;p16"/>
            <p:cNvCxnSpPr/>
            <p:nvPr/>
          </p:nvCxnSpPr>
          <p:spPr>
            <a:xfrm flipH="1">
              <a:off x="5502166" y="3358055"/>
              <a:ext cx="283779" cy="18918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" name="Google Shape;266;p16"/>
            <p:cNvCxnSpPr/>
            <p:nvPr/>
          </p:nvCxnSpPr>
          <p:spPr>
            <a:xfrm flipH="1">
              <a:off x="9769365" y="3358055"/>
              <a:ext cx="283779" cy="18918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1" name="Google Shape;267;p16"/>
            <p:cNvCxnSpPr/>
            <p:nvPr/>
          </p:nvCxnSpPr>
          <p:spPr>
            <a:xfrm flipH="1">
              <a:off x="5502165" y="5564160"/>
              <a:ext cx="283779" cy="18918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2" name="Google Shape;268;p16"/>
            <p:cNvCxnSpPr/>
            <p:nvPr/>
          </p:nvCxnSpPr>
          <p:spPr>
            <a:xfrm flipH="1">
              <a:off x="9769365" y="5596760"/>
              <a:ext cx="283779" cy="18918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992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33123" y="1155835"/>
            <a:ext cx="11032183" cy="5157574"/>
            <a:chOff x="591454" y="1439173"/>
            <a:chExt cx="11032183" cy="5157574"/>
          </a:xfrm>
        </p:grpSpPr>
        <p:grpSp>
          <p:nvGrpSpPr>
            <p:cNvPr id="6" name="Google Shape;276;p17"/>
            <p:cNvGrpSpPr/>
            <p:nvPr/>
          </p:nvGrpSpPr>
          <p:grpSpPr>
            <a:xfrm>
              <a:off x="591454" y="1439173"/>
              <a:ext cx="11032183" cy="5157574"/>
              <a:chOff x="700638" y="1439173"/>
              <a:chExt cx="10756880" cy="5157574"/>
            </a:xfrm>
          </p:grpSpPr>
          <p:grpSp>
            <p:nvGrpSpPr>
              <p:cNvPr id="9" name="Google Shape;277;p17"/>
              <p:cNvGrpSpPr/>
              <p:nvPr/>
            </p:nvGrpSpPr>
            <p:grpSpPr>
              <a:xfrm>
                <a:off x="700638" y="1439173"/>
                <a:ext cx="10756880" cy="4890375"/>
                <a:chOff x="1138237" y="1486674"/>
                <a:chExt cx="9915525" cy="3852526"/>
              </a:xfrm>
            </p:grpSpPr>
            <p:pic>
              <p:nvPicPr>
                <p:cNvPr id="25" name="Google Shape;278;p17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/>
                <a:stretch/>
              </p:blipFill>
              <p:spPr>
                <a:xfrm>
                  <a:off x="1138237" y="1486674"/>
                  <a:ext cx="9915525" cy="3038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Google Shape;279;p1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143000" y="4548625"/>
                  <a:ext cx="9910762" cy="790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" name="Google Shape;280;p17"/>
              <p:cNvSpPr/>
              <p:nvPr/>
            </p:nvSpPr>
            <p:spPr>
              <a:xfrm>
                <a:off x="2446317" y="2505693"/>
                <a:ext cx="7992093" cy="225631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281;p17"/>
              <p:cNvSpPr/>
              <p:nvPr/>
            </p:nvSpPr>
            <p:spPr>
              <a:xfrm>
                <a:off x="4168239" y="2954969"/>
                <a:ext cx="6270171" cy="215742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82;p17"/>
              <p:cNvSpPr/>
              <p:nvPr/>
            </p:nvSpPr>
            <p:spPr>
              <a:xfrm>
                <a:off x="2422567" y="2954969"/>
                <a:ext cx="570015" cy="215742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83;p17"/>
              <p:cNvSpPr/>
              <p:nvPr/>
            </p:nvSpPr>
            <p:spPr>
              <a:xfrm>
                <a:off x="2420592" y="3226119"/>
                <a:ext cx="570015" cy="215742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84;p17"/>
              <p:cNvSpPr/>
              <p:nvPr/>
            </p:nvSpPr>
            <p:spPr>
              <a:xfrm>
                <a:off x="5615054" y="3214244"/>
                <a:ext cx="570015" cy="215742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85;p17"/>
              <p:cNvSpPr/>
              <p:nvPr/>
            </p:nvSpPr>
            <p:spPr>
              <a:xfrm>
                <a:off x="9866399" y="3214244"/>
                <a:ext cx="570015" cy="215742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86;p17"/>
              <p:cNvSpPr/>
              <p:nvPr/>
            </p:nvSpPr>
            <p:spPr>
              <a:xfrm>
                <a:off x="2456217" y="5304304"/>
                <a:ext cx="1415139" cy="215537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287;p17"/>
              <p:cNvSpPr/>
              <p:nvPr/>
            </p:nvSpPr>
            <p:spPr>
              <a:xfrm>
                <a:off x="4866903" y="5296196"/>
                <a:ext cx="1272639" cy="223644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288;p17"/>
              <p:cNvSpPr/>
              <p:nvPr/>
            </p:nvSpPr>
            <p:spPr>
              <a:xfrm>
                <a:off x="7338949" y="5304098"/>
                <a:ext cx="570015" cy="215742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" name="Google Shape;289;p17"/>
              <p:cNvCxnSpPr/>
              <p:nvPr/>
            </p:nvCxnSpPr>
            <p:spPr>
              <a:xfrm rot="10800000">
                <a:off x="2681849" y="6182136"/>
                <a:ext cx="0" cy="4086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0" name="Google Shape;290;p17"/>
              <p:cNvCxnSpPr/>
              <p:nvPr/>
            </p:nvCxnSpPr>
            <p:spPr>
              <a:xfrm rot="10800000">
                <a:off x="9460680" y="6188076"/>
                <a:ext cx="0" cy="4086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1" name="Google Shape;291;p17"/>
              <p:cNvCxnSpPr/>
              <p:nvPr/>
            </p:nvCxnSpPr>
            <p:spPr>
              <a:xfrm rot="10800000">
                <a:off x="8520550" y="6176201"/>
                <a:ext cx="0" cy="4086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2" name="Google Shape;292;p17"/>
              <p:cNvCxnSpPr/>
              <p:nvPr/>
            </p:nvCxnSpPr>
            <p:spPr>
              <a:xfrm rot="10800000">
                <a:off x="5145981" y="6176201"/>
                <a:ext cx="0" cy="4086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3" name="Google Shape;293;p17"/>
              <p:cNvCxnSpPr/>
              <p:nvPr/>
            </p:nvCxnSpPr>
            <p:spPr>
              <a:xfrm rot="10800000">
                <a:off x="10151406" y="6188076"/>
                <a:ext cx="0" cy="4086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24" name="Google Shape;294;p17"/>
              <p:cNvCxnSpPr/>
              <p:nvPr/>
            </p:nvCxnSpPr>
            <p:spPr>
              <a:xfrm rot="10800000">
                <a:off x="10964888" y="6188076"/>
                <a:ext cx="0" cy="4086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7" name="Google Shape;283;p17"/>
            <p:cNvSpPr/>
            <p:nvPr/>
          </p:nvSpPr>
          <p:spPr>
            <a:xfrm>
              <a:off x="2425022" y="4659211"/>
              <a:ext cx="400065" cy="271150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83;p17"/>
            <p:cNvSpPr/>
            <p:nvPr/>
          </p:nvSpPr>
          <p:spPr>
            <a:xfrm>
              <a:off x="9346729" y="4675131"/>
              <a:ext cx="400065" cy="271150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3;p17"/>
          <p:cNvGrpSpPr/>
          <p:nvPr/>
        </p:nvGrpSpPr>
        <p:grpSpPr>
          <a:xfrm>
            <a:off x="3219849" y="84998"/>
            <a:ext cx="6096000" cy="1014619"/>
            <a:chOff x="2897874" y="289718"/>
            <a:chExt cx="6096000" cy="1228725"/>
          </a:xfrm>
        </p:grpSpPr>
        <p:pic>
          <p:nvPicPr>
            <p:cNvPr id="28" name="Google Shape;274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97874" y="537368"/>
              <a:ext cx="6096000" cy="98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75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21786" y="289718"/>
              <a:ext cx="4448175" cy="247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CuadroTexto 29"/>
          <p:cNvSpPr txBox="1"/>
          <p:nvPr/>
        </p:nvSpPr>
        <p:spPr>
          <a:xfrm>
            <a:off x="167427" y="6400799"/>
            <a:ext cx="1166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Trombocitopenia + trombosis luego de vacuna = </a:t>
            </a:r>
            <a:r>
              <a:rPr lang="es-ES" b="1" dirty="0" err="1" smtClean="0"/>
              <a:t>Trombocitopienia</a:t>
            </a:r>
            <a:r>
              <a:rPr lang="es-ES" b="1" dirty="0" smtClean="0"/>
              <a:t> </a:t>
            </a:r>
            <a:r>
              <a:rPr lang="es-ES" b="1" dirty="0" err="1" smtClean="0"/>
              <a:t>trombótica</a:t>
            </a:r>
            <a:r>
              <a:rPr lang="es-ES" b="1" dirty="0" smtClean="0"/>
              <a:t> inmune inducida por vacuna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315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978" y="6868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 smtClean="0"/>
              <a:t>Objetivo de la charla</a:t>
            </a:r>
            <a:endParaRPr lang="es-AR" sz="4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69700" y="2228045"/>
            <a:ext cx="9865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Comentar y comparar los aspectos fundamentales de distintas plataformas de vacunas, basados en los estudios revisados por pares, con cierto foco en la seguridad.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62" y="4756740"/>
            <a:ext cx="2350394" cy="17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99;p18"/>
          <p:cNvGrpSpPr/>
          <p:nvPr/>
        </p:nvGrpSpPr>
        <p:grpSpPr>
          <a:xfrm>
            <a:off x="2756849" y="91484"/>
            <a:ext cx="6430228" cy="6758098"/>
            <a:chOff x="2756849" y="-4052"/>
            <a:chExt cx="6430228" cy="6758098"/>
          </a:xfrm>
        </p:grpSpPr>
        <p:pic>
          <p:nvPicPr>
            <p:cNvPr id="6" name="Google Shape;300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756849" y="1048042"/>
              <a:ext cx="6430228" cy="570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01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25834" y="-4052"/>
              <a:ext cx="2437666" cy="101398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263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6;p19"/>
          <p:cNvSpPr txBox="1">
            <a:spLocks noGrp="1"/>
          </p:cNvSpPr>
          <p:nvPr>
            <p:ph type="body" idx="1"/>
          </p:nvPr>
        </p:nvSpPr>
        <p:spPr>
          <a:xfrm>
            <a:off x="310165" y="1713167"/>
            <a:ext cx="111718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2800" dirty="0" smtClean="0">
                <a:solidFill>
                  <a:schemeClr val="tx1"/>
                </a:solidFill>
              </a:rPr>
              <a:t>- </a:t>
            </a:r>
            <a:r>
              <a:rPr lang="es-ES" sz="2800" dirty="0" err="1" smtClean="0">
                <a:solidFill>
                  <a:schemeClr val="tx1"/>
                </a:solidFill>
              </a:rPr>
              <a:t>Randomizado</a:t>
            </a:r>
            <a:r>
              <a:rPr lang="es-ES" sz="2800" dirty="0">
                <a:solidFill>
                  <a:schemeClr val="tx1"/>
                </a:solidFill>
              </a:rPr>
              <a:t>, doble ciego, </a:t>
            </a:r>
            <a:r>
              <a:rPr lang="es-ES" sz="2800" dirty="0" err="1">
                <a:solidFill>
                  <a:schemeClr val="tx1"/>
                </a:solidFill>
              </a:rPr>
              <a:t>multicentrico</a:t>
            </a:r>
            <a:r>
              <a:rPr lang="es-ES" sz="2800" dirty="0">
                <a:solidFill>
                  <a:schemeClr val="tx1"/>
                </a:solidFill>
              </a:rPr>
              <a:t>, controlado.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2800" dirty="0" smtClean="0">
                <a:solidFill>
                  <a:schemeClr val="tx1"/>
                </a:solidFill>
              </a:rPr>
              <a:t>- </a:t>
            </a:r>
            <a:r>
              <a:rPr lang="es-ES" sz="2800" dirty="0" err="1" smtClean="0">
                <a:solidFill>
                  <a:schemeClr val="tx1"/>
                </a:solidFill>
              </a:rPr>
              <a:t>Randomización</a:t>
            </a:r>
            <a:r>
              <a:rPr lang="es-ES" sz="2800" dirty="0">
                <a:solidFill>
                  <a:schemeClr val="tx1"/>
                </a:solidFill>
              </a:rPr>
              <a:t>: 3:1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200"/>
            </a:pPr>
            <a:r>
              <a:rPr lang="es-ES" sz="2800" b="1" dirty="0" smtClean="0">
                <a:solidFill>
                  <a:srgbClr val="00B050"/>
                </a:solidFill>
              </a:rPr>
              <a:t>- INCLUSIÓN</a:t>
            </a:r>
            <a:r>
              <a:rPr lang="es-ES" sz="2800" b="1" dirty="0">
                <a:solidFill>
                  <a:srgbClr val="00B050"/>
                </a:solidFill>
              </a:rPr>
              <a:t>: </a:t>
            </a:r>
            <a:r>
              <a:rPr lang="es-ES" sz="2800" dirty="0">
                <a:solidFill>
                  <a:schemeClr val="tx1"/>
                </a:solidFill>
              </a:rPr>
              <a:t>Mayores de 18 años. Sin HIV, HBV, HCV. Sin antecedente de COVID – 19 ni contacto estrecho con + los 14 días previos.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</a:pPr>
            <a:r>
              <a:rPr lang="es-ES" sz="2800" b="1" dirty="0" smtClean="0">
                <a:solidFill>
                  <a:srgbClr val="FF0000"/>
                </a:solidFill>
              </a:rPr>
              <a:t>- EXCLUSIÓN</a:t>
            </a:r>
            <a:r>
              <a:rPr lang="es-ES" sz="2800" b="1" dirty="0">
                <a:solidFill>
                  <a:srgbClr val="FF0000"/>
                </a:solidFill>
              </a:rPr>
              <a:t>: </a:t>
            </a:r>
            <a:r>
              <a:rPr lang="es-ES" sz="2800" dirty="0">
                <a:solidFill>
                  <a:schemeClr val="tx1"/>
                </a:solidFill>
              </a:rPr>
              <a:t>inmunosupresión, embarazo, lactancia. SCA, ACV, TBC. Cáncer, neutropenia, anemia severa, donación de sangre.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2800" dirty="0" smtClean="0">
                <a:solidFill>
                  <a:schemeClr val="tx1"/>
                </a:solidFill>
              </a:rPr>
              <a:t>- </a:t>
            </a:r>
            <a:r>
              <a:rPr lang="es-ES" sz="2800" dirty="0" err="1" smtClean="0">
                <a:solidFill>
                  <a:schemeClr val="tx1"/>
                </a:solidFill>
              </a:rPr>
              <a:t>Outcome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1º: COVID-19 confirmado desde el día 21 de la PRIMERA dosis.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s-ES" sz="2800" dirty="0" smtClean="0">
                <a:solidFill>
                  <a:schemeClr val="tx1"/>
                </a:solidFill>
              </a:rPr>
              <a:t>- </a:t>
            </a:r>
            <a:r>
              <a:rPr lang="es-ES" sz="2800" dirty="0" err="1" smtClean="0">
                <a:solidFill>
                  <a:schemeClr val="tx1"/>
                </a:solidFill>
              </a:rPr>
              <a:t>Outcome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2º: entre otros, seguridad. 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6" name="Google Shape;30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917" y="265752"/>
            <a:ext cx="7658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7450" y="502278"/>
            <a:ext cx="21145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4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3;p20"/>
          <p:cNvSpPr txBox="1">
            <a:spLocks noGrp="1"/>
          </p:cNvSpPr>
          <p:nvPr>
            <p:ph type="title"/>
          </p:nvPr>
        </p:nvSpPr>
        <p:spPr>
          <a:xfrm>
            <a:off x="838200" y="-33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Resultados</a:t>
            </a:r>
            <a:endParaRPr b="1" dirty="0"/>
          </a:p>
        </p:txBody>
      </p:sp>
      <p:sp>
        <p:nvSpPr>
          <p:cNvPr id="6" name="Google Shape;314;p20"/>
          <p:cNvSpPr txBox="1">
            <a:spLocks noGrp="1"/>
          </p:cNvSpPr>
          <p:nvPr>
            <p:ph type="body" idx="1"/>
          </p:nvPr>
        </p:nvSpPr>
        <p:spPr>
          <a:xfrm>
            <a:off x="838200" y="132046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600" dirty="0" smtClean="0">
                <a:solidFill>
                  <a:schemeClr val="tx1"/>
                </a:solidFill>
              </a:rPr>
              <a:t>- Sexo </a:t>
            </a:r>
            <a:r>
              <a:rPr lang="es-ES" sz="3600" dirty="0">
                <a:solidFill>
                  <a:schemeClr val="tx1"/>
                </a:solidFill>
              </a:rPr>
              <a:t>F: 38,9%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600" dirty="0" smtClean="0">
                <a:solidFill>
                  <a:schemeClr val="tx1"/>
                </a:solidFill>
              </a:rPr>
              <a:t>- Edad </a:t>
            </a:r>
            <a:r>
              <a:rPr lang="es-ES" sz="3600" dirty="0">
                <a:solidFill>
                  <a:schemeClr val="tx1"/>
                </a:solidFill>
              </a:rPr>
              <a:t>media: 45,3 años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600" dirty="0" smtClean="0">
                <a:solidFill>
                  <a:schemeClr val="tx1"/>
                </a:solidFill>
              </a:rPr>
              <a:t>- Pacientes </a:t>
            </a:r>
            <a:r>
              <a:rPr lang="es-ES" sz="3600" dirty="0">
                <a:solidFill>
                  <a:schemeClr val="tx1"/>
                </a:solidFill>
              </a:rPr>
              <a:t>mayores de 60 años: 10,8%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</a:pPr>
            <a:r>
              <a:rPr lang="es-ES" sz="3600" b="1" dirty="0" smtClean="0">
                <a:solidFill>
                  <a:srgbClr val="00B050"/>
                </a:solidFill>
              </a:rPr>
              <a:t>-EFICACIA </a:t>
            </a:r>
            <a:r>
              <a:rPr lang="es-ES" sz="3600" b="1" dirty="0">
                <a:solidFill>
                  <a:srgbClr val="00B050"/>
                </a:solidFill>
              </a:rPr>
              <a:t>GLOBAL: 91,6%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600" dirty="0">
                <a:solidFill>
                  <a:schemeClr val="tx1"/>
                </a:solidFill>
              </a:rPr>
              <a:t>14964 pacientes (rAd26 + rAd5) / 4902 pacientes control.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600" dirty="0">
                <a:solidFill>
                  <a:schemeClr val="tx1"/>
                </a:solidFill>
              </a:rPr>
              <a:t>Esquema de 2 dosis separadas por 21 días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600" dirty="0">
                <a:solidFill>
                  <a:schemeClr val="tx1"/>
                </a:solidFill>
              </a:rPr>
              <a:t>Total = 19.866 pacientes.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9;p21"/>
          <p:cNvSpPr txBox="1"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Resultados</a:t>
            </a:r>
            <a:endParaRPr b="1"/>
          </a:p>
        </p:txBody>
      </p:sp>
      <p:grpSp>
        <p:nvGrpSpPr>
          <p:cNvPr id="6" name="Google Shape;320;p21"/>
          <p:cNvGrpSpPr/>
          <p:nvPr/>
        </p:nvGrpSpPr>
        <p:grpSpPr>
          <a:xfrm>
            <a:off x="386989" y="1542198"/>
            <a:ext cx="10681345" cy="5072682"/>
            <a:chOff x="386989" y="1542198"/>
            <a:chExt cx="10681345" cy="5072682"/>
          </a:xfrm>
        </p:grpSpPr>
        <p:pic>
          <p:nvPicPr>
            <p:cNvPr id="7" name="Google Shape;321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6989" y="1542198"/>
              <a:ext cx="10681345" cy="5072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22;p21"/>
            <p:cNvSpPr/>
            <p:nvPr/>
          </p:nvSpPr>
          <p:spPr>
            <a:xfrm>
              <a:off x="3630303" y="5022373"/>
              <a:ext cx="382138" cy="272955"/>
            </a:xfrm>
            <a:prstGeom prst="ellipse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323;p21"/>
            <p:cNvCxnSpPr/>
            <p:nvPr/>
          </p:nvCxnSpPr>
          <p:spPr>
            <a:xfrm rot="10800000" flipH="1">
              <a:off x="4012441" y="4230803"/>
              <a:ext cx="1937982" cy="79157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" name="Google Shape;324;p21"/>
            <p:cNvSpPr txBox="1"/>
            <p:nvPr/>
          </p:nvSpPr>
          <p:spPr>
            <a:xfrm>
              <a:off x="6032309" y="3835014"/>
              <a:ext cx="37667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Vacuna y placebo se separan entre el día 16 y 18 de la 1º dosis.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5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0;p22"/>
          <p:cNvSpPr txBox="1">
            <a:spLocks noGrp="1"/>
          </p:cNvSpPr>
          <p:nvPr>
            <p:ph type="body" idx="1"/>
          </p:nvPr>
        </p:nvSpPr>
        <p:spPr>
          <a:xfrm>
            <a:off x="12878" y="1692314"/>
            <a:ext cx="765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s-ES" sz="4400" dirty="0" smtClean="0">
                <a:solidFill>
                  <a:schemeClr val="tx1"/>
                </a:solidFill>
              </a:rPr>
              <a:t>- 21.862 </a:t>
            </a:r>
            <a:r>
              <a:rPr lang="es-ES" sz="4400" dirty="0">
                <a:solidFill>
                  <a:schemeClr val="tx1"/>
                </a:solidFill>
              </a:rPr>
              <a:t>pacientes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s-ES" sz="4400" dirty="0" smtClean="0">
                <a:solidFill>
                  <a:schemeClr val="tx1"/>
                </a:solidFill>
              </a:rPr>
              <a:t>- Incidencia </a:t>
            </a:r>
            <a:r>
              <a:rPr lang="es-ES" sz="4400" dirty="0">
                <a:solidFill>
                  <a:schemeClr val="tx1"/>
                </a:solidFill>
              </a:rPr>
              <a:t>global RAM ≈ 86%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s-ES" sz="4400" dirty="0" smtClean="0">
                <a:solidFill>
                  <a:schemeClr val="tx1"/>
                </a:solidFill>
              </a:rPr>
              <a:t>- Leves </a:t>
            </a:r>
            <a:r>
              <a:rPr lang="es-ES" sz="4400" dirty="0">
                <a:solidFill>
                  <a:schemeClr val="tx1"/>
                </a:solidFill>
              </a:rPr>
              <a:t>= 94%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s-ES" sz="4400" dirty="0" smtClean="0">
                <a:solidFill>
                  <a:schemeClr val="tx1"/>
                </a:solidFill>
              </a:rPr>
              <a:t>- Moderadas </a:t>
            </a:r>
            <a:r>
              <a:rPr lang="es-ES" sz="4400" dirty="0">
                <a:solidFill>
                  <a:schemeClr val="tx1"/>
                </a:solidFill>
              </a:rPr>
              <a:t>= 5,7%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s-ES" sz="4400" dirty="0" smtClean="0">
                <a:solidFill>
                  <a:schemeClr val="tx1"/>
                </a:solidFill>
              </a:rPr>
              <a:t>- Serias </a:t>
            </a:r>
            <a:r>
              <a:rPr lang="es-ES" sz="4400" dirty="0">
                <a:solidFill>
                  <a:schemeClr val="tx1"/>
                </a:solidFill>
              </a:rPr>
              <a:t>= 0,3%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s-ES" sz="4400" dirty="0" smtClean="0">
                <a:solidFill>
                  <a:schemeClr val="tx1"/>
                </a:solidFill>
              </a:rPr>
              <a:t>- Raras </a:t>
            </a:r>
            <a:r>
              <a:rPr lang="es-ES" sz="4400" dirty="0">
                <a:solidFill>
                  <a:schemeClr val="tx1"/>
                </a:solidFill>
              </a:rPr>
              <a:t>= 1%</a:t>
            </a:r>
            <a:endParaRPr sz="4400" dirty="0">
              <a:solidFill>
                <a:schemeClr val="tx1"/>
              </a:solidFill>
            </a:endParaRPr>
          </a:p>
        </p:txBody>
      </p:sp>
      <p:grpSp>
        <p:nvGrpSpPr>
          <p:cNvPr id="6" name="Google Shape;331;p22"/>
          <p:cNvGrpSpPr/>
          <p:nvPr/>
        </p:nvGrpSpPr>
        <p:grpSpPr>
          <a:xfrm>
            <a:off x="7547023" y="1451138"/>
            <a:ext cx="4263692" cy="4669788"/>
            <a:chOff x="7506268" y="681531"/>
            <a:chExt cx="3847531" cy="4449168"/>
          </a:xfrm>
        </p:grpSpPr>
        <p:sp>
          <p:nvSpPr>
            <p:cNvPr id="7" name="Google Shape;332;p22"/>
            <p:cNvSpPr/>
            <p:nvPr/>
          </p:nvSpPr>
          <p:spPr>
            <a:xfrm>
              <a:off x="7506268" y="1392072"/>
              <a:ext cx="3847531" cy="3738627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s-ES" sz="4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Sme</a:t>
              </a:r>
              <a:r>
                <a:rPr lang="es-E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gripal</a:t>
              </a:r>
              <a:endParaRPr sz="20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Reacción local</a:t>
              </a:r>
              <a:endParaRPr sz="20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Cefalea</a:t>
              </a:r>
              <a:endParaRPr sz="20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Astenia</a:t>
              </a:r>
              <a:endParaRPr sz="20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33;p22"/>
            <p:cNvSpPr txBox="1"/>
            <p:nvPr/>
          </p:nvSpPr>
          <p:spPr>
            <a:xfrm>
              <a:off x="8010664" y="681531"/>
              <a:ext cx="2838737" cy="1495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Frecuentes</a:t>
              </a:r>
              <a:endParaRPr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329;p22"/>
          <p:cNvSpPr txBox="1">
            <a:spLocks noGrp="1"/>
          </p:cNvSpPr>
          <p:nvPr>
            <p:ph type="title"/>
          </p:nvPr>
        </p:nvSpPr>
        <p:spPr>
          <a:xfrm>
            <a:off x="838200" y="-1671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 dirty="0"/>
              <a:t>Seguridad</a:t>
            </a:r>
            <a:endParaRPr sz="5400" b="1" dirty="0"/>
          </a:p>
        </p:txBody>
      </p:sp>
    </p:spTree>
    <p:extLst>
      <p:ext uri="{BB962C8B-B14F-4D97-AF65-F5344CB8AC3E}">
        <p14:creationId xmlns:p14="http://schemas.microsoft.com/office/powerpoint/2010/main" val="529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8;p23"/>
          <p:cNvSpPr txBox="1">
            <a:spLocks noGrp="1"/>
          </p:cNvSpPr>
          <p:nvPr>
            <p:ph type="title"/>
          </p:nvPr>
        </p:nvSpPr>
        <p:spPr>
          <a:xfrm>
            <a:off x="906440" y="921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Seguridad</a:t>
            </a:r>
            <a:endParaRPr sz="5400" b="1"/>
          </a:p>
        </p:txBody>
      </p:sp>
      <p:grpSp>
        <p:nvGrpSpPr>
          <p:cNvPr id="6" name="Google Shape;339;p23"/>
          <p:cNvGrpSpPr/>
          <p:nvPr/>
        </p:nvGrpSpPr>
        <p:grpSpPr>
          <a:xfrm>
            <a:off x="7233314" y="1187354"/>
            <a:ext cx="4202374" cy="5199801"/>
            <a:chOff x="7506268" y="709680"/>
            <a:chExt cx="3847531" cy="4954141"/>
          </a:xfrm>
        </p:grpSpPr>
        <p:sp>
          <p:nvSpPr>
            <p:cNvPr id="7" name="Google Shape;340;p23"/>
            <p:cNvSpPr/>
            <p:nvPr/>
          </p:nvSpPr>
          <p:spPr>
            <a:xfrm>
              <a:off x="7506268" y="1392071"/>
              <a:ext cx="3847531" cy="427175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Reacciones alérgicas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Rash cutáneo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Infección por herpes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Linfadenopatías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Sabor metálico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Otras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1;p23"/>
            <p:cNvSpPr txBox="1"/>
            <p:nvPr/>
          </p:nvSpPr>
          <p:spPr>
            <a:xfrm>
              <a:off x="8297835" y="709680"/>
              <a:ext cx="2183642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Raras</a:t>
              </a:r>
              <a:endPara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342;p23"/>
          <p:cNvGrpSpPr/>
          <p:nvPr/>
        </p:nvGrpSpPr>
        <p:grpSpPr>
          <a:xfrm>
            <a:off x="996286" y="1269245"/>
            <a:ext cx="4326341" cy="5199801"/>
            <a:chOff x="7506268" y="709680"/>
            <a:chExt cx="3847531" cy="4954141"/>
          </a:xfrm>
        </p:grpSpPr>
        <p:sp>
          <p:nvSpPr>
            <p:cNvPr id="10" name="Google Shape;343;p23"/>
            <p:cNvSpPr/>
            <p:nvPr/>
          </p:nvSpPr>
          <p:spPr>
            <a:xfrm>
              <a:off x="7506268" y="1392071"/>
              <a:ext cx="3847531" cy="427175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TVP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Crisis HTA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IAM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Absceso en extremidad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Fibrilación atrial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Otras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44;p23"/>
            <p:cNvSpPr txBox="1"/>
            <p:nvPr/>
          </p:nvSpPr>
          <p:spPr>
            <a:xfrm>
              <a:off x="8297835" y="709680"/>
              <a:ext cx="2183642" cy="733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Serias</a:t>
              </a:r>
              <a:endPara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411" y="113303"/>
            <a:ext cx="83439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5873" y="354841"/>
            <a:ext cx="2035791" cy="877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1;p24"/>
          <p:cNvSpPr txBox="1">
            <a:spLocks noGrp="1"/>
          </p:cNvSpPr>
          <p:nvPr>
            <p:ph type="body" idx="1"/>
          </p:nvPr>
        </p:nvSpPr>
        <p:spPr>
          <a:xfrm>
            <a:off x="150125" y="1470777"/>
            <a:ext cx="118599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s-ES" sz="3100" dirty="0" smtClean="0">
                <a:solidFill>
                  <a:schemeClr val="tx1"/>
                </a:solidFill>
              </a:rPr>
              <a:t>- </a:t>
            </a:r>
            <a:r>
              <a:rPr lang="es-ES" sz="3100" dirty="0" err="1" smtClean="0">
                <a:solidFill>
                  <a:schemeClr val="tx1"/>
                </a:solidFill>
              </a:rPr>
              <a:t>Randomizado</a:t>
            </a:r>
            <a:r>
              <a:rPr lang="es-ES" sz="3100" dirty="0">
                <a:solidFill>
                  <a:schemeClr val="tx1"/>
                </a:solidFill>
              </a:rPr>
              <a:t>, doble ciego, </a:t>
            </a:r>
            <a:r>
              <a:rPr lang="es-ES" sz="3100" dirty="0" err="1">
                <a:solidFill>
                  <a:schemeClr val="tx1"/>
                </a:solidFill>
              </a:rPr>
              <a:t>monocentrico</a:t>
            </a:r>
            <a:r>
              <a:rPr lang="es-ES" sz="3100" dirty="0">
                <a:solidFill>
                  <a:schemeClr val="tx1"/>
                </a:solidFill>
              </a:rPr>
              <a:t>, controlado, con escalado de dosis.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s-ES" sz="3100" dirty="0" smtClean="0">
                <a:solidFill>
                  <a:schemeClr val="tx1"/>
                </a:solidFill>
              </a:rPr>
              <a:t>- </a:t>
            </a:r>
            <a:r>
              <a:rPr lang="es-ES" sz="3100" dirty="0" err="1" smtClean="0">
                <a:solidFill>
                  <a:schemeClr val="tx1"/>
                </a:solidFill>
              </a:rPr>
              <a:t>Randomización</a:t>
            </a:r>
            <a:r>
              <a:rPr lang="es-ES" sz="3100" dirty="0">
                <a:solidFill>
                  <a:schemeClr val="tx1"/>
                </a:solidFill>
              </a:rPr>
              <a:t>: 3:1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100"/>
            </a:pPr>
            <a:r>
              <a:rPr lang="es-ES" sz="3100" b="1" dirty="0" smtClean="0">
                <a:solidFill>
                  <a:srgbClr val="00B050"/>
                </a:solidFill>
              </a:rPr>
              <a:t>- INCLUSIÓN</a:t>
            </a:r>
            <a:r>
              <a:rPr lang="es-ES" sz="3100" b="1" dirty="0">
                <a:solidFill>
                  <a:srgbClr val="00B050"/>
                </a:solidFill>
              </a:rPr>
              <a:t>: </a:t>
            </a:r>
            <a:r>
              <a:rPr lang="es-ES" sz="3100" dirty="0">
                <a:solidFill>
                  <a:schemeClr val="tx1"/>
                </a:solidFill>
              </a:rPr>
              <a:t>Mayores de 18-59 años (</a:t>
            </a:r>
            <a:r>
              <a:rPr lang="es-ES" sz="3100" dirty="0" err="1">
                <a:solidFill>
                  <a:schemeClr val="tx1"/>
                </a:solidFill>
              </a:rPr>
              <a:t>phase</a:t>
            </a:r>
            <a:r>
              <a:rPr lang="es-ES" sz="3100" dirty="0">
                <a:solidFill>
                  <a:schemeClr val="tx1"/>
                </a:solidFill>
              </a:rPr>
              <a:t> 2). COVID negativo por test.  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100"/>
            </a:pPr>
            <a:r>
              <a:rPr lang="es-ES" sz="3100" b="1" dirty="0" smtClean="0">
                <a:solidFill>
                  <a:srgbClr val="FF0000"/>
                </a:solidFill>
              </a:rPr>
              <a:t>- EXCLUSIÓN</a:t>
            </a:r>
            <a:r>
              <a:rPr lang="es-ES" sz="3100" b="1" dirty="0">
                <a:solidFill>
                  <a:srgbClr val="FF0000"/>
                </a:solidFill>
              </a:rPr>
              <a:t>: </a:t>
            </a:r>
            <a:r>
              <a:rPr lang="es-ES" sz="3100" dirty="0">
                <a:solidFill>
                  <a:schemeClr val="tx1"/>
                </a:solidFill>
              </a:rPr>
              <a:t>Viajes fuera de China a Hubei o zonas son COVID reportado. Embarazo, lactancia. Antecedente de convulsiones o enfermedad mental. </a:t>
            </a:r>
            <a:r>
              <a:rPr lang="es-ES" sz="3100" dirty="0" err="1">
                <a:solidFill>
                  <a:schemeClr val="tx1"/>
                </a:solidFill>
              </a:rPr>
              <a:t>Sintomas</a:t>
            </a:r>
            <a:r>
              <a:rPr lang="es-ES" sz="3100" dirty="0">
                <a:solidFill>
                  <a:schemeClr val="tx1"/>
                </a:solidFill>
              </a:rPr>
              <a:t> para COVID 14 días previo. 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s-ES" sz="3100" dirty="0" smtClean="0">
                <a:solidFill>
                  <a:schemeClr val="tx1"/>
                </a:solidFill>
              </a:rPr>
              <a:t>- </a:t>
            </a:r>
            <a:r>
              <a:rPr lang="es-ES" sz="3100" dirty="0" err="1" smtClean="0">
                <a:solidFill>
                  <a:schemeClr val="tx1"/>
                </a:solidFill>
              </a:rPr>
              <a:t>Outcome</a:t>
            </a:r>
            <a:r>
              <a:rPr lang="es-ES" sz="3100" dirty="0" smtClean="0">
                <a:solidFill>
                  <a:schemeClr val="tx1"/>
                </a:solidFill>
              </a:rPr>
              <a:t> </a:t>
            </a:r>
            <a:r>
              <a:rPr lang="es-ES" sz="3100" dirty="0">
                <a:solidFill>
                  <a:schemeClr val="tx1"/>
                </a:solidFill>
              </a:rPr>
              <a:t>1º: Seguridad al día 7 luego de cada dosis. 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s-ES" sz="3100" dirty="0" smtClean="0">
                <a:solidFill>
                  <a:schemeClr val="tx1"/>
                </a:solidFill>
              </a:rPr>
              <a:t>- </a:t>
            </a:r>
            <a:r>
              <a:rPr lang="es-ES" sz="3100" dirty="0" err="1" smtClean="0">
                <a:solidFill>
                  <a:schemeClr val="tx1"/>
                </a:solidFill>
              </a:rPr>
              <a:t>Outcome</a:t>
            </a:r>
            <a:r>
              <a:rPr lang="es-ES" sz="3100" dirty="0" smtClean="0">
                <a:solidFill>
                  <a:schemeClr val="tx1"/>
                </a:solidFill>
              </a:rPr>
              <a:t> </a:t>
            </a:r>
            <a:r>
              <a:rPr lang="es-ES" sz="3100" dirty="0">
                <a:solidFill>
                  <a:schemeClr val="tx1"/>
                </a:solidFill>
              </a:rPr>
              <a:t>2º: Alteraciones de laboratorio al día 4 y seguridad al día 28. </a:t>
            </a:r>
            <a:r>
              <a:rPr lang="es-ES" sz="3100" dirty="0" err="1">
                <a:solidFill>
                  <a:schemeClr val="tx1"/>
                </a:solidFill>
              </a:rPr>
              <a:t>Inmunogenicidad</a:t>
            </a:r>
            <a:r>
              <a:rPr lang="es-ES" sz="3100" dirty="0">
                <a:solidFill>
                  <a:schemeClr val="tx1"/>
                </a:solidFill>
              </a:rPr>
              <a:t>. </a:t>
            </a:r>
            <a:endParaRPr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6;p25"/>
          <p:cNvSpPr txBox="1">
            <a:spLocks noGrp="1"/>
          </p:cNvSpPr>
          <p:nvPr>
            <p:ph type="title"/>
          </p:nvPr>
        </p:nvSpPr>
        <p:spPr>
          <a:xfrm>
            <a:off x="838200" y="-2080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Resultados Fase 1</a:t>
            </a:r>
            <a:endParaRPr b="1" dirty="0"/>
          </a:p>
        </p:txBody>
      </p:sp>
      <p:sp>
        <p:nvSpPr>
          <p:cNvPr id="6" name="Google Shape;357;p25"/>
          <p:cNvSpPr txBox="1">
            <a:spLocks noGrp="1"/>
          </p:cNvSpPr>
          <p:nvPr>
            <p:ph type="body" idx="1"/>
          </p:nvPr>
        </p:nvSpPr>
        <p:spPr>
          <a:xfrm>
            <a:off x="283335" y="1057498"/>
            <a:ext cx="110704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600" dirty="0" smtClean="0">
                <a:solidFill>
                  <a:schemeClr val="tx1"/>
                </a:solidFill>
              </a:rPr>
              <a:t>- Total </a:t>
            </a:r>
            <a:r>
              <a:rPr lang="es-ES" sz="3600" dirty="0">
                <a:solidFill>
                  <a:schemeClr val="tx1"/>
                </a:solidFill>
              </a:rPr>
              <a:t>pacientes: 192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600" dirty="0" smtClean="0">
                <a:solidFill>
                  <a:schemeClr val="tx1"/>
                </a:solidFill>
              </a:rPr>
              <a:t>- Sexo </a:t>
            </a:r>
            <a:r>
              <a:rPr lang="es-ES" sz="3600" dirty="0">
                <a:solidFill>
                  <a:schemeClr val="tx1"/>
                </a:solidFill>
              </a:rPr>
              <a:t>F: 50%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600" dirty="0" smtClean="0">
                <a:solidFill>
                  <a:schemeClr val="tx1"/>
                </a:solidFill>
              </a:rPr>
              <a:t>- Edad </a:t>
            </a:r>
            <a:r>
              <a:rPr lang="es-ES" sz="3600" dirty="0">
                <a:solidFill>
                  <a:schemeClr val="tx1"/>
                </a:solidFill>
              </a:rPr>
              <a:t>media: 53,7 años</a:t>
            </a:r>
            <a:endParaRPr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600" dirty="0" smtClean="0">
                <a:solidFill>
                  <a:schemeClr val="tx1"/>
                </a:solidFill>
              </a:rPr>
              <a:t>- Pacientes </a:t>
            </a:r>
            <a:r>
              <a:rPr lang="es-ES" sz="3600" dirty="0">
                <a:solidFill>
                  <a:schemeClr val="tx1"/>
                </a:solidFill>
              </a:rPr>
              <a:t>mayores de 60 años: 50%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600" dirty="0">
                <a:solidFill>
                  <a:schemeClr val="tx1"/>
                </a:solidFill>
              </a:rPr>
              <a:t>144 pacientes vacunados / 48 pacientes control.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600" dirty="0">
                <a:solidFill>
                  <a:schemeClr val="tx1"/>
                </a:solidFill>
              </a:rPr>
              <a:t>Esquema de 2 dosis separadas por 28 días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s-ES" sz="3600" b="1" dirty="0">
                <a:solidFill>
                  <a:srgbClr val="FF0000"/>
                </a:solidFill>
              </a:rPr>
              <a:t>Incidencia global ESAVI</a:t>
            </a:r>
            <a:r>
              <a:rPr lang="es-ES" sz="3600" dirty="0"/>
              <a:t>: </a:t>
            </a:r>
            <a:r>
              <a:rPr lang="es-ES" sz="3600" dirty="0">
                <a:solidFill>
                  <a:schemeClr val="tx1"/>
                </a:solidFill>
              </a:rPr>
              <a:t>29%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600" dirty="0">
                <a:solidFill>
                  <a:schemeClr val="tx1"/>
                </a:solidFill>
              </a:rPr>
              <a:t>Incidencia promedio (18-59 años) = 41,7%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600" dirty="0">
                <a:solidFill>
                  <a:schemeClr val="tx1"/>
                </a:solidFill>
              </a:rPr>
              <a:t>Incidencia promedio (mayores 60 años) = 16,7%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2;p26"/>
          <p:cNvSpPr txBox="1">
            <a:spLocks noGrp="1"/>
          </p:cNvSpPr>
          <p:nvPr>
            <p:ph type="title"/>
          </p:nvPr>
        </p:nvSpPr>
        <p:spPr>
          <a:xfrm>
            <a:off x="838200" y="-716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Resultados Fase 1</a:t>
            </a:r>
            <a:endParaRPr b="1" dirty="0"/>
          </a:p>
        </p:txBody>
      </p:sp>
      <p:sp>
        <p:nvSpPr>
          <p:cNvPr id="6" name="Google Shape;363;p26"/>
          <p:cNvSpPr txBox="1">
            <a:spLocks noGrp="1"/>
          </p:cNvSpPr>
          <p:nvPr>
            <p:ph type="body" idx="1"/>
          </p:nvPr>
        </p:nvSpPr>
        <p:spPr>
          <a:xfrm>
            <a:off x="504967" y="1061346"/>
            <a:ext cx="111504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500" dirty="0" smtClean="0">
                <a:solidFill>
                  <a:schemeClr val="tx1"/>
                </a:solidFill>
              </a:rPr>
              <a:t>- Efecto </a:t>
            </a:r>
            <a:r>
              <a:rPr lang="es-ES" sz="3500" b="1" dirty="0">
                <a:solidFill>
                  <a:schemeClr val="tx1"/>
                </a:solidFill>
              </a:rPr>
              <a:t>local</a:t>
            </a:r>
            <a:r>
              <a:rPr lang="es-ES" sz="3500" dirty="0">
                <a:solidFill>
                  <a:schemeClr val="tx1"/>
                </a:solidFill>
              </a:rPr>
              <a:t> predominante: </a:t>
            </a:r>
            <a:r>
              <a:rPr lang="es-ES" sz="3500" u="sng" dirty="0">
                <a:solidFill>
                  <a:schemeClr val="tx1"/>
                </a:solidFill>
              </a:rPr>
              <a:t>Dolor en sitio de inyección </a:t>
            </a:r>
            <a:r>
              <a:rPr lang="es-ES" sz="3500" dirty="0">
                <a:solidFill>
                  <a:schemeClr val="tx1"/>
                </a:solidFill>
              </a:rPr>
              <a:t>(24%). Luego hinchazón, prurito e induración.</a:t>
            </a:r>
            <a:endParaRPr sz="3500" dirty="0">
              <a:solidFill>
                <a:schemeClr val="tx1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500" dirty="0" smtClean="0">
                <a:solidFill>
                  <a:schemeClr val="tx1"/>
                </a:solidFill>
              </a:rPr>
              <a:t>- Efecto </a:t>
            </a:r>
            <a:r>
              <a:rPr lang="es-ES" sz="3500" b="1" dirty="0">
                <a:solidFill>
                  <a:schemeClr val="tx1"/>
                </a:solidFill>
              </a:rPr>
              <a:t>sistémico</a:t>
            </a:r>
            <a:r>
              <a:rPr lang="es-ES" sz="3500" dirty="0">
                <a:solidFill>
                  <a:schemeClr val="tx1"/>
                </a:solidFill>
              </a:rPr>
              <a:t> predominante: </a:t>
            </a:r>
            <a:r>
              <a:rPr lang="es-ES" sz="3500" u="sng" dirty="0">
                <a:solidFill>
                  <a:schemeClr val="tx1"/>
                </a:solidFill>
              </a:rPr>
              <a:t>Fiebre</a:t>
            </a:r>
            <a:r>
              <a:rPr lang="es-ES" sz="3500" dirty="0">
                <a:solidFill>
                  <a:schemeClr val="tx1"/>
                </a:solidFill>
              </a:rPr>
              <a:t> (4%). ¡Menos frecuente en ancianos! Luego, fatiga, nauseas, constipación. En ancianos, diarrea.</a:t>
            </a:r>
            <a:endParaRPr sz="3500" dirty="0">
              <a:solidFill>
                <a:schemeClr val="tx1"/>
              </a:solidFill>
            </a:endParaRPr>
          </a:p>
        </p:txBody>
      </p:sp>
      <p:sp>
        <p:nvSpPr>
          <p:cNvPr id="7" name="Google Shape;364;p26"/>
          <p:cNvSpPr txBox="1"/>
          <p:nvPr/>
        </p:nvSpPr>
        <p:spPr>
          <a:xfrm>
            <a:off x="2975212" y="6007900"/>
            <a:ext cx="61278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leves o moderados</a:t>
            </a:r>
            <a:endParaRPr sz="3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7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9;p27"/>
          <p:cNvSpPr txBox="1">
            <a:spLocks noGrp="1"/>
          </p:cNvSpPr>
          <p:nvPr>
            <p:ph type="title"/>
          </p:nvPr>
        </p:nvSpPr>
        <p:spPr>
          <a:xfrm>
            <a:off x="838200" y="-249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Resultados fase 2 </a:t>
            </a:r>
            <a:endParaRPr b="1" dirty="0"/>
          </a:p>
        </p:txBody>
      </p:sp>
      <p:sp>
        <p:nvSpPr>
          <p:cNvPr id="6" name="Google Shape;370;p27"/>
          <p:cNvSpPr txBox="1">
            <a:spLocks noGrp="1"/>
          </p:cNvSpPr>
          <p:nvPr>
            <p:ph type="body" idx="1"/>
          </p:nvPr>
        </p:nvSpPr>
        <p:spPr>
          <a:xfrm>
            <a:off x="838200" y="10626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500" dirty="0" smtClean="0">
                <a:solidFill>
                  <a:schemeClr val="tx1"/>
                </a:solidFill>
              </a:rPr>
              <a:t>- Total </a:t>
            </a:r>
            <a:r>
              <a:rPr lang="es-ES" sz="3500" dirty="0">
                <a:solidFill>
                  <a:schemeClr val="tx1"/>
                </a:solidFill>
              </a:rPr>
              <a:t>pacientes: 448</a:t>
            </a:r>
            <a:endParaRPr sz="35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500" dirty="0" smtClean="0">
                <a:solidFill>
                  <a:schemeClr val="tx1"/>
                </a:solidFill>
              </a:rPr>
              <a:t>- Sexo </a:t>
            </a:r>
            <a:r>
              <a:rPr lang="es-ES" sz="3500" dirty="0">
                <a:solidFill>
                  <a:schemeClr val="tx1"/>
                </a:solidFill>
              </a:rPr>
              <a:t>F: 55%</a:t>
            </a:r>
            <a:endParaRPr sz="35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500" dirty="0" smtClean="0">
                <a:solidFill>
                  <a:schemeClr val="tx1"/>
                </a:solidFill>
              </a:rPr>
              <a:t>- Edad </a:t>
            </a:r>
            <a:r>
              <a:rPr lang="es-ES" sz="3500" dirty="0">
                <a:solidFill>
                  <a:schemeClr val="tx1"/>
                </a:solidFill>
              </a:rPr>
              <a:t>media: 41,7 años</a:t>
            </a:r>
            <a:endParaRPr sz="35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500" dirty="0" smtClean="0">
                <a:solidFill>
                  <a:schemeClr val="tx1"/>
                </a:solidFill>
              </a:rPr>
              <a:t>- Pacientes </a:t>
            </a:r>
            <a:r>
              <a:rPr lang="es-ES" sz="3500" dirty="0">
                <a:solidFill>
                  <a:schemeClr val="tx1"/>
                </a:solidFill>
              </a:rPr>
              <a:t>mayores de 60 años: 0%</a:t>
            </a:r>
            <a:endParaRPr sz="35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500" dirty="0">
                <a:solidFill>
                  <a:schemeClr val="tx1"/>
                </a:solidFill>
              </a:rPr>
              <a:t>336 pacientes vacunados / 112 pacientes control.</a:t>
            </a:r>
            <a:endParaRPr sz="35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s-ES" sz="3500" dirty="0">
                <a:solidFill>
                  <a:schemeClr val="tx1"/>
                </a:solidFill>
              </a:rPr>
              <a:t>Esquema de 2 dosis de 4 µg separadas por 14, 21 o 28 días o </a:t>
            </a:r>
            <a:r>
              <a:rPr lang="es-ES" sz="3500" i="1" dirty="0">
                <a:solidFill>
                  <a:schemeClr val="tx1"/>
                </a:solidFill>
              </a:rPr>
              <a:t>shock </a:t>
            </a:r>
            <a:r>
              <a:rPr lang="es-ES" sz="3500" i="1" dirty="0" err="1">
                <a:solidFill>
                  <a:schemeClr val="tx1"/>
                </a:solidFill>
              </a:rPr>
              <a:t>dose</a:t>
            </a:r>
            <a:r>
              <a:rPr lang="es-ES" sz="3500" i="1" dirty="0">
                <a:solidFill>
                  <a:schemeClr val="tx1"/>
                </a:solidFill>
              </a:rPr>
              <a:t> </a:t>
            </a:r>
            <a:r>
              <a:rPr lang="es-ES" sz="3500" dirty="0">
                <a:solidFill>
                  <a:schemeClr val="tx1"/>
                </a:solidFill>
              </a:rPr>
              <a:t>8 µg. </a:t>
            </a:r>
            <a:endParaRPr sz="35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Char char="-"/>
            </a:pPr>
            <a:r>
              <a:rPr lang="es-ES" sz="3500" b="1" dirty="0">
                <a:solidFill>
                  <a:srgbClr val="00B050"/>
                </a:solidFill>
              </a:rPr>
              <a:t>Eficacia Global </a:t>
            </a:r>
            <a:r>
              <a:rPr lang="es-ES" sz="3500" dirty="0"/>
              <a:t>= </a:t>
            </a:r>
            <a:r>
              <a:rPr lang="es-ES" sz="3500" dirty="0">
                <a:solidFill>
                  <a:schemeClr val="tx1"/>
                </a:solidFill>
              </a:rPr>
              <a:t>79,3%</a:t>
            </a:r>
            <a:endParaRPr sz="35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-"/>
            </a:pPr>
            <a:r>
              <a:rPr lang="es-ES" sz="3500" b="1" dirty="0">
                <a:solidFill>
                  <a:srgbClr val="FF0000"/>
                </a:solidFill>
              </a:rPr>
              <a:t>Incidencia global ESAVI</a:t>
            </a:r>
            <a:r>
              <a:rPr lang="es-ES" sz="3500" dirty="0"/>
              <a:t>: </a:t>
            </a:r>
            <a:r>
              <a:rPr lang="es-ES" sz="3500" dirty="0">
                <a:solidFill>
                  <a:schemeClr val="tx1"/>
                </a:solidFill>
              </a:rPr>
              <a:t>23%</a:t>
            </a:r>
            <a:endParaRPr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6;gd4f13e6b7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Vacunas en argentina</a:t>
            </a:r>
            <a:endParaRPr dirty="0"/>
          </a:p>
        </p:txBody>
      </p:sp>
      <p:pic>
        <p:nvPicPr>
          <p:cNvPr id="6" name="Google Shape;127;gd4f13e6b76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9425" y="2195150"/>
            <a:ext cx="8920700" cy="282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9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Resultados fase 2</a:t>
            </a:r>
            <a:endParaRPr b="1"/>
          </a:p>
        </p:txBody>
      </p:sp>
      <p:sp>
        <p:nvSpPr>
          <p:cNvPr id="376" name="Google Shape;376;p28"/>
          <p:cNvSpPr txBox="1">
            <a:spLocks noGrp="1"/>
          </p:cNvSpPr>
          <p:nvPr>
            <p:ph type="body" idx="1"/>
          </p:nvPr>
        </p:nvSpPr>
        <p:spPr>
          <a:xfrm>
            <a:off x="504967" y="1648194"/>
            <a:ext cx="108488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600" dirty="0" smtClean="0">
                <a:solidFill>
                  <a:schemeClr val="tx1"/>
                </a:solidFill>
              </a:rPr>
              <a:t>- Efecto </a:t>
            </a:r>
            <a:r>
              <a:rPr lang="es-ES" sz="3600" b="1" dirty="0">
                <a:solidFill>
                  <a:schemeClr val="tx1"/>
                </a:solidFill>
              </a:rPr>
              <a:t>local</a:t>
            </a:r>
            <a:r>
              <a:rPr lang="es-ES" sz="3600" dirty="0">
                <a:solidFill>
                  <a:schemeClr val="tx1"/>
                </a:solidFill>
              </a:rPr>
              <a:t> predominante: </a:t>
            </a:r>
            <a:r>
              <a:rPr lang="es-ES" sz="3600" u="sng" dirty="0">
                <a:solidFill>
                  <a:schemeClr val="tx1"/>
                </a:solidFill>
              </a:rPr>
              <a:t>Dolor en sitio de inyección </a:t>
            </a:r>
            <a:r>
              <a:rPr lang="es-ES" sz="3600" dirty="0">
                <a:solidFill>
                  <a:schemeClr val="tx1"/>
                </a:solidFill>
              </a:rPr>
              <a:t>(16%). Luego hinchazón, prurito e induración.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600" dirty="0" smtClean="0">
                <a:solidFill>
                  <a:schemeClr val="tx1"/>
                </a:solidFill>
              </a:rPr>
              <a:t>- Efecto </a:t>
            </a:r>
            <a:r>
              <a:rPr lang="es-ES" sz="3600" b="1" dirty="0">
                <a:solidFill>
                  <a:schemeClr val="tx1"/>
                </a:solidFill>
              </a:rPr>
              <a:t>sistémico</a:t>
            </a:r>
            <a:r>
              <a:rPr lang="es-ES" sz="3600" dirty="0">
                <a:solidFill>
                  <a:schemeClr val="tx1"/>
                </a:solidFill>
              </a:rPr>
              <a:t> predominante: </a:t>
            </a:r>
            <a:r>
              <a:rPr lang="es-ES" sz="3600" u="sng" dirty="0">
                <a:solidFill>
                  <a:schemeClr val="tx1"/>
                </a:solidFill>
              </a:rPr>
              <a:t>Fiebre</a:t>
            </a:r>
            <a:r>
              <a:rPr lang="es-ES" sz="3600" dirty="0">
                <a:solidFill>
                  <a:schemeClr val="tx1"/>
                </a:solidFill>
              </a:rPr>
              <a:t> (2%). </a:t>
            </a:r>
            <a:endParaRPr sz="36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s-ES" sz="3600" b="1" dirty="0">
                <a:solidFill>
                  <a:schemeClr val="tx1"/>
                </a:solidFill>
              </a:rPr>
              <a:t>No se diferencian del placebo!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2975212" y="5819904"/>
            <a:ext cx="61278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leves o moderados</a:t>
            </a:r>
            <a:endParaRPr sz="3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83;p29"/>
          <p:cNvGraphicFramePr/>
          <p:nvPr>
            <p:extLst>
              <p:ext uri="{D42A27DB-BD31-4B8C-83A1-F6EECF244321}">
                <p14:modId xmlns:p14="http://schemas.microsoft.com/office/powerpoint/2010/main" val="4139507580"/>
              </p:ext>
            </p:extLst>
          </p:nvPr>
        </p:nvGraphicFramePr>
        <p:xfrm>
          <a:off x="245662" y="1077212"/>
          <a:ext cx="11655150" cy="5668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38475"/>
                <a:gridCol w="2123600"/>
                <a:gridCol w="2331025"/>
                <a:gridCol w="2331025"/>
                <a:gridCol w="2331025"/>
              </a:tblGrid>
              <a:tr h="547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/>
                        <a:t>Plataforma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ARN mensajero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Vector ADV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Vector ADV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Virus inactivado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/>
                        <a:t>Edad promedio (años)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52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18 a 55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45,3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41,7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/>
                        <a:t>Porcentaje de mayores de 60 años 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42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12,2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10,8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17452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/>
                        <a:t>Diseño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Randomizado, controlado, multinacional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Randomizado, controlado, multinacional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Randomizado, controlado, doble ciego, multicéntrico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s-ES" sz="2000" u="none" strike="noStrike" cap="none"/>
                        <a:t>Randomizado, controlado, doble ciego, monocéntrico. Fase II.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/>
                        <a:t>Eficacia global (%)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95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70,4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91,6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79,3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/>
                        <a:t>Incidencia ESAVI (%)</a:t>
                      </a:r>
                      <a:endParaRPr sz="20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67,8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66,3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/>
                        <a:t>86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 dirty="0"/>
                        <a:t>29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5" name="Google Shape;384;p29"/>
          <p:cNvGrpSpPr/>
          <p:nvPr/>
        </p:nvGrpSpPr>
        <p:grpSpPr>
          <a:xfrm>
            <a:off x="3450725" y="1088418"/>
            <a:ext cx="8299964" cy="452346"/>
            <a:chOff x="3450725" y="869475"/>
            <a:chExt cx="8299964" cy="452346"/>
          </a:xfrm>
        </p:grpSpPr>
        <p:pic>
          <p:nvPicPr>
            <p:cNvPr id="6" name="Google Shape;385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450725" y="885827"/>
              <a:ext cx="726657" cy="435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8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21601" y="869475"/>
              <a:ext cx="1703317" cy="438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87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3160" y="890618"/>
              <a:ext cx="1556028" cy="414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88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14898" y="924613"/>
              <a:ext cx="2035791" cy="346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382;p29"/>
          <p:cNvSpPr txBox="1">
            <a:spLocks noGrp="1"/>
          </p:cNvSpPr>
          <p:nvPr>
            <p:ph type="title"/>
          </p:nvPr>
        </p:nvSpPr>
        <p:spPr>
          <a:xfrm>
            <a:off x="838200" y="-2217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Tabla comparativa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3537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0" y="1193049"/>
            <a:ext cx="6503831" cy="42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7;p2"/>
          <p:cNvSpPr txBox="1">
            <a:spLocks noGrp="1"/>
          </p:cNvSpPr>
          <p:nvPr>
            <p:ph type="title"/>
          </p:nvPr>
        </p:nvSpPr>
        <p:spPr>
          <a:xfrm>
            <a:off x="851079" y="210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 smtClean="0"/>
              <a:t>Plataformas</a:t>
            </a:r>
            <a:endParaRPr b="1" dirty="0"/>
          </a:p>
        </p:txBody>
      </p:sp>
      <p:pic>
        <p:nvPicPr>
          <p:cNvPr id="6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79" y="1520657"/>
            <a:ext cx="3272776" cy="4893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99;p2"/>
          <p:cNvGrpSpPr/>
          <p:nvPr/>
        </p:nvGrpSpPr>
        <p:grpSpPr>
          <a:xfrm>
            <a:off x="4317504" y="1797211"/>
            <a:ext cx="6714321" cy="707886"/>
            <a:chOff x="5038725" y="2191658"/>
            <a:chExt cx="6714321" cy="707886"/>
          </a:xfrm>
        </p:grpSpPr>
        <p:pic>
          <p:nvPicPr>
            <p:cNvPr id="8" name="Google Shape;100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8725" y="2293189"/>
              <a:ext cx="2114550" cy="504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01;p2"/>
            <p:cNvSpPr txBox="1"/>
            <p:nvPr/>
          </p:nvSpPr>
          <p:spPr>
            <a:xfrm>
              <a:off x="7716594" y="2191658"/>
              <a:ext cx="40364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Vector recombinante de adenovirus no replicativo. rAd26 y rAd5.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02;p2"/>
          <p:cNvGrpSpPr/>
          <p:nvPr/>
        </p:nvGrpSpPr>
        <p:grpSpPr>
          <a:xfrm>
            <a:off x="4211563" y="2561465"/>
            <a:ext cx="6825627" cy="771570"/>
            <a:chOff x="4932784" y="3761127"/>
            <a:chExt cx="6825627" cy="771570"/>
          </a:xfrm>
        </p:grpSpPr>
        <p:pic>
          <p:nvPicPr>
            <p:cNvPr id="11" name="Google Shape;10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32784" y="3761127"/>
              <a:ext cx="2326432" cy="710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04;p2"/>
            <p:cNvSpPr txBox="1"/>
            <p:nvPr/>
          </p:nvSpPr>
          <p:spPr>
            <a:xfrm>
              <a:off x="7721959" y="3824811"/>
              <a:ext cx="40364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Vector de adenovirus de chimpancé no </a:t>
              </a:r>
              <a:r>
                <a:rPr lang="es-ES" sz="20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replicativo</a:t>
              </a:r>
              <a:r>
                <a:rPr lang="es-E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 ChAdOx1</a:t>
              </a:r>
              <a:endParaRPr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05;p2"/>
          <p:cNvGrpSpPr/>
          <p:nvPr/>
        </p:nvGrpSpPr>
        <p:grpSpPr>
          <a:xfrm>
            <a:off x="4450854" y="5039337"/>
            <a:ext cx="6580971" cy="781050"/>
            <a:chOff x="5172075" y="5229065"/>
            <a:chExt cx="6580971" cy="781050"/>
          </a:xfrm>
        </p:grpSpPr>
        <p:pic>
          <p:nvPicPr>
            <p:cNvPr id="14" name="Google Shape;10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72075" y="5229065"/>
              <a:ext cx="1981200" cy="78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07;p2"/>
            <p:cNvSpPr txBox="1"/>
            <p:nvPr/>
          </p:nvSpPr>
          <p:spPr>
            <a:xfrm>
              <a:off x="7716594" y="5379193"/>
              <a:ext cx="40364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Virus inactivado SARS – CoV - 2.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" name="Google Shape;108;p2"/>
          <p:cNvCxnSpPr/>
          <p:nvPr/>
        </p:nvCxnSpPr>
        <p:spPr>
          <a:xfrm>
            <a:off x="4087262" y="4557347"/>
            <a:ext cx="69445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" name="Grupo 16"/>
          <p:cNvGrpSpPr/>
          <p:nvPr/>
        </p:nvGrpSpPr>
        <p:grpSpPr>
          <a:xfrm>
            <a:off x="4411397" y="3609013"/>
            <a:ext cx="7000242" cy="664132"/>
            <a:chOff x="5132618" y="3402949"/>
            <a:chExt cx="7000242" cy="664132"/>
          </a:xfrm>
        </p:grpSpPr>
        <p:sp>
          <p:nvSpPr>
            <p:cNvPr id="18" name="CuadroTexto 17"/>
            <p:cNvSpPr txBox="1"/>
            <p:nvPr/>
          </p:nvSpPr>
          <p:spPr>
            <a:xfrm>
              <a:off x="7757539" y="3409622"/>
              <a:ext cx="4375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/>
                <a:t>Vector viral de chimpancé no </a:t>
              </a:r>
              <a:r>
                <a:rPr lang="es-ES" sz="1800" b="1" dirty="0" err="1" smtClean="0"/>
                <a:t>replicativo</a:t>
              </a:r>
              <a:r>
                <a:rPr lang="es-ES" sz="1800" b="1" dirty="0" smtClean="0"/>
                <a:t>. ChAdOxlnCoV-19</a:t>
              </a:r>
              <a:endParaRPr lang="es-ES" sz="1800" b="1" dirty="0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2618" y="3402949"/>
              <a:ext cx="2020657" cy="66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2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 smtClean="0">
                <a:solidFill>
                  <a:schemeClr val="tx1"/>
                </a:solidFill>
              </a:rPr>
              <a:t>Plataformas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6" name="Google Shape;1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739106"/>
            <a:ext cx="5248275" cy="452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115;p3"/>
          <p:cNvGrpSpPr/>
          <p:nvPr/>
        </p:nvGrpSpPr>
        <p:grpSpPr>
          <a:xfrm>
            <a:off x="6353375" y="1911759"/>
            <a:ext cx="4576430" cy="1773729"/>
            <a:chOff x="6628191" y="1690688"/>
            <a:chExt cx="3893849" cy="1251380"/>
          </a:xfrm>
        </p:grpSpPr>
        <p:pic>
          <p:nvPicPr>
            <p:cNvPr id="8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28191" y="1690688"/>
              <a:ext cx="1678681" cy="1251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17;p3"/>
            <p:cNvSpPr txBox="1"/>
            <p:nvPr/>
          </p:nvSpPr>
          <p:spPr>
            <a:xfrm>
              <a:off x="8474299" y="2150772"/>
              <a:ext cx="2047740" cy="414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BNT16b2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18;p3"/>
          <p:cNvGrpSpPr/>
          <p:nvPr/>
        </p:nvGrpSpPr>
        <p:grpSpPr>
          <a:xfrm>
            <a:off x="6353376" y="3685488"/>
            <a:ext cx="5160337" cy="1007504"/>
            <a:chOff x="6353376" y="3685488"/>
            <a:chExt cx="5160337" cy="1007504"/>
          </a:xfrm>
        </p:grpSpPr>
        <p:pic>
          <p:nvPicPr>
            <p:cNvPr id="11" name="Google Shape;11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53376" y="3685488"/>
              <a:ext cx="2822039" cy="1007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0;p3"/>
            <p:cNvSpPr txBox="1"/>
            <p:nvPr/>
          </p:nvSpPr>
          <p:spPr>
            <a:xfrm>
              <a:off x="9523927" y="3958407"/>
              <a:ext cx="1989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mRNA - 1273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34;p4"/>
          <p:cNvGrpSpPr/>
          <p:nvPr/>
        </p:nvGrpSpPr>
        <p:grpSpPr>
          <a:xfrm>
            <a:off x="2452687" y="71139"/>
            <a:ext cx="7286625" cy="1061625"/>
            <a:chOff x="2452687" y="289507"/>
            <a:chExt cx="7286625" cy="1076325"/>
          </a:xfrm>
        </p:grpSpPr>
        <p:pic>
          <p:nvPicPr>
            <p:cNvPr id="6" name="Google Shape;135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52687" y="546682"/>
              <a:ext cx="7286625" cy="81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3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00486" y="289507"/>
              <a:ext cx="4391025" cy="257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7115" y="2899"/>
            <a:ext cx="11715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3;p4"/>
          <p:cNvSpPr txBox="1">
            <a:spLocks noGrp="1"/>
          </p:cNvSpPr>
          <p:nvPr>
            <p:ph type="body" idx="1"/>
          </p:nvPr>
        </p:nvSpPr>
        <p:spPr>
          <a:xfrm>
            <a:off x="177421" y="1334406"/>
            <a:ext cx="11846257" cy="543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r>
              <a:rPr lang="es-ES" sz="2800" dirty="0" smtClean="0">
                <a:solidFill>
                  <a:schemeClr val="tx1"/>
                </a:solidFill>
              </a:rPr>
              <a:t>- Controlado</a:t>
            </a:r>
            <a:r>
              <a:rPr lang="es-ES" sz="2800" dirty="0">
                <a:solidFill>
                  <a:schemeClr val="tx1"/>
                </a:solidFill>
              </a:rPr>
              <a:t>, </a:t>
            </a:r>
            <a:r>
              <a:rPr lang="es-ES" sz="2800" dirty="0" err="1">
                <a:solidFill>
                  <a:schemeClr val="tx1"/>
                </a:solidFill>
              </a:rPr>
              <a:t>Randomizado</a:t>
            </a:r>
            <a:r>
              <a:rPr lang="es-ES" sz="2800" dirty="0">
                <a:solidFill>
                  <a:schemeClr val="tx1"/>
                </a:solidFill>
              </a:rPr>
              <a:t>, Multinacional.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r>
              <a:rPr lang="es-ES" sz="2800" dirty="0" smtClean="0">
                <a:solidFill>
                  <a:schemeClr val="tx1"/>
                </a:solidFill>
              </a:rPr>
              <a:t>- </a:t>
            </a:r>
            <a:r>
              <a:rPr lang="es-ES" sz="2800" dirty="0" err="1" smtClean="0">
                <a:solidFill>
                  <a:schemeClr val="tx1"/>
                </a:solidFill>
              </a:rPr>
              <a:t>Randomización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entre las ramas: 1:1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r>
              <a:rPr lang="es-ES" sz="2800" dirty="0" smtClean="0">
                <a:solidFill>
                  <a:schemeClr val="tx1"/>
                </a:solidFill>
              </a:rPr>
              <a:t>- 2 </a:t>
            </a:r>
            <a:r>
              <a:rPr lang="es-ES" sz="2800" dirty="0">
                <a:solidFill>
                  <a:schemeClr val="tx1"/>
                </a:solidFill>
              </a:rPr>
              <a:t>dosis separadas por 21 días.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900"/>
            </a:pPr>
            <a:r>
              <a:rPr lang="es-ES" sz="2800" b="1" dirty="0" smtClean="0">
                <a:solidFill>
                  <a:srgbClr val="92D050"/>
                </a:solidFill>
              </a:rPr>
              <a:t>- INCLUSIÓN</a:t>
            </a:r>
            <a:r>
              <a:rPr lang="es-ES" sz="2800" dirty="0"/>
              <a:t>: </a:t>
            </a:r>
            <a:r>
              <a:rPr lang="es-ES" sz="2800" dirty="0">
                <a:solidFill>
                  <a:schemeClr val="tx1"/>
                </a:solidFill>
              </a:rPr>
              <a:t>16 años o más con enfermedades crónicas estables.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900"/>
            </a:pPr>
            <a:r>
              <a:rPr lang="es-ES" sz="2800" b="1" dirty="0" smtClean="0">
                <a:solidFill>
                  <a:srgbClr val="FF0000"/>
                </a:solidFill>
              </a:rPr>
              <a:t>- EXCLUSIÓN</a:t>
            </a:r>
            <a:r>
              <a:rPr lang="es-ES" sz="2800" dirty="0"/>
              <a:t>: </a:t>
            </a:r>
            <a:r>
              <a:rPr lang="es-ES" sz="2800" dirty="0">
                <a:solidFill>
                  <a:schemeClr val="tx1"/>
                </a:solidFill>
              </a:rPr>
              <a:t>Inmunosupresión terapéutica o patológica.</a:t>
            </a:r>
            <a:endParaRPr sz="28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r>
              <a:rPr lang="es-ES" sz="2800" dirty="0" smtClean="0">
                <a:solidFill>
                  <a:schemeClr val="tx1"/>
                </a:solidFill>
              </a:rPr>
              <a:t>- </a:t>
            </a:r>
            <a:r>
              <a:rPr lang="es-ES" sz="2800" dirty="0" err="1" smtClean="0">
                <a:solidFill>
                  <a:schemeClr val="tx1"/>
                </a:solidFill>
              </a:rPr>
              <a:t>Outcomes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1º:</a:t>
            </a:r>
            <a:r>
              <a:rPr lang="es-ES" sz="2800" dirty="0"/>
              <a:t> 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900"/>
              <a:buFont typeface="Calibri"/>
              <a:buChar char="-"/>
            </a:pPr>
            <a:r>
              <a:rPr lang="es-ES" sz="2800" b="1" dirty="0">
                <a:solidFill>
                  <a:srgbClr val="FF0000"/>
                </a:solidFill>
              </a:rPr>
              <a:t>SEGURIDAD: </a:t>
            </a:r>
            <a:r>
              <a:rPr lang="es-ES" sz="2800" dirty="0">
                <a:solidFill>
                  <a:schemeClr val="tx1"/>
                </a:solidFill>
              </a:rPr>
              <a:t>RAM dentro de los primeros 7 días de la dosis 1 y hasta 1 mes después de la dosis 2. 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900"/>
              <a:buFont typeface="Calibri"/>
              <a:buChar char="-"/>
            </a:pPr>
            <a:r>
              <a:rPr lang="es-ES" sz="2800" b="1" dirty="0">
                <a:solidFill>
                  <a:srgbClr val="92D050"/>
                </a:solidFill>
              </a:rPr>
              <a:t>EFICACIA: </a:t>
            </a:r>
            <a:r>
              <a:rPr lang="es-ES" sz="2800" dirty="0">
                <a:solidFill>
                  <a:schemeClr val="tx1"/>
                </a:solidFill>
              </a:rPr>
              <a:t>COVID-19 confirmada LUEGO del día 7 de la dosis 2, en pacientes SIN evidencia de COVID-19 HASTA día 7.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44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3;p5"/>
          <p:cNvSpPr txBox="1">
            <a:spLocks noGrp="1"/>
          </p:cNvSpPr>
          <p:nvPr>
            <p:ph type="title"/>
          </p:nvPr>
        </p:nvSpPr>
        <p:spPr>
          <a:xfrm>
            <a:off x="838200" y="-2217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Resultados</a:t>
            </a:r>
            <a:endParaRPr b="1" dirty="0"/>
          </a:p>
        </p:txBody>
      </p:sp>
      <p:sp>
        <p:nvSpPr>
          <p:cNvPr id="6" name="Google Shape;144;p5"/>
          <p:cNvSpPr txBox="1">
            <a:spLocks noGrp="1"/>
          </p:cNvSpPr>
          <p:nvPr>
            <p:ph type="body" idx="1"/>
          </p:nvPr>
        </p:nvSpPr>
        <p:spPr>
          <a:xfrm>
            <a:off x="436728" y="920360"/>
            <a:ext cx="10917072" cy="538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Sexo </a:t>
            </a:r>
            <a:r>
              <a:rPr lang="es-ES" sz="3200" dirty="0">
                <a:solidFill>
                  <a:schemeClr val="tx1"/>
                </a:solidFill>
              </a:rPr>
              <a:t>F = 49%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Edad </a:t>
            </a:r>
            <a:r>
              <a:rPr lang="es-ES" sz="3200" dirty="0">
                <a:solidFill>
                  <a:schemeClr val="tx1"/>
                </a:solidFill>
              </a:rPr>
              <a:t>media: 52 años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Porcentaje mayores de </a:t>
            </a:r>
            <a:r>
              <a:rPr lang="es-ES" sz="3200" dirty="0">
                <a:solidFill>
                  <a:schemeClr val="tx1"/>
                </a:solidFill>
              </a:rPr>
              <a:t>55 años: </a:t>
            </a:r>
            <a:r>
              <a:rPr lang="es-ES" sz="3200" b="1" u="sng" dirty="0">
                <a:solidFill>
                  <a:schemeClr val="tx1"/>
                </a:solidFill>
              </a:rPr>
              <a:t>42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Obesidad</a:t>
            </a:r>
            <a:r>
              <a:rPr lang="es-ES" sz="3200" dirty="0">
                <a:solidFill>
                  <a:schemeClr val="tx1"/>
                </a:solidFill>
              </a:rPr>
              <a:t>: 35%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3600"/>
            </a:pPr>
            <a:r>
              <a:rPr lang="es-ES" sz="3200" b="1" dirty="0" smtClean="0">
                <a:solidFill>
                  <a:srgbClr val="92D050"/>
                </a:solidFill>
              </a:rPr>
              <a:t>- EFICACIA</a:t>
            </a:r>
            <a:endParaRPr sz="16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Rama </a:t>
            </a:r>
            <a:r>
              <a:rPr lang="es-ES" sz="3200" dirty="0">
                <a:solidFill>
                  <a:schemeClr val="tx1"/>
                </a:solidFill>
              </a:rPr>
              <a:t>Vacuna: 18860 d1 / 18846 d2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Rama </a:t>
            </a:r>
            <a:r>
              <a:rPr lang="es-ES" sz="3200" dirty="0">
                <a:solidFill>
                  <a:schemeClr val="tx1"/>
                </a:solidFill>
              </a:rPr>
              <a:t>control: 18846 d1 / 18530 d2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dirty="0" smtClean="0">
                <a:solidFill>
                  <a:schemeClr val="tx1"/>
                </a:solidFill>
              </a:rPr>
              <a:t>- Total</a:t>
            </a:r>
            <a:r>
              <a:rPr lang="es-ES" sz="3200" dirty="0">
                <a:solidFill>
                  <a:schemeClr val="tx1"/>
                </a:solidFill>
              </a:rPr>
              <a:t>: 37.706 pacientes.</a:t>
            </a:r>
            <a:endParaRPr sz="1600" dirty="0">
              <a:solidFill>
                <a:schemeClr val="tx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s-ES" sz="3200" b="1" u="sng" dirty="0" smtClean="0">
                <a:solidFill>
                  <a:schemeClr val="tx1"/>
                </a:solidFill>
              </a:rPr>
              <a:t>- Eficacia </a:t>
            </a:r>
            <a:r>
              <a:rPr lang="es-ES" sz="3200" b="1" u="sng" dirty="0">
                <a:solidFill>
                  <a:schemeClr val="tx1"/>
                </a:solidFill>
              </a:rPr>
              <a:t>global: 95% </a:t>
            </a:r>
            <a:endParaRPr sz="3200" b="1" u="sng" dirty="0">
              <a:solidFill>
                <a:schemeClr val="tx1"/>
              </a:solidFill>
            </a:endParaRPr>
          </a:p>
        </p:txBody>
      </p:sp>
      <p:pic>
        <p:nvPicPr>
          <p:cNvPr id="7" name="Google Shape;1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078" y="12418"/>
            <a:ext cx="117157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50;p6"/>
          <p:cNvGrpSpPr/>
          <p:nvPr/>
        </p:nvGrpSpPr>
        <p:grpSpPr>
          <a:xfrm>
            <a:off x="1146220" y="890658"/>
            <a:ext cx="9453093" cy="5613173"/>
            <a:chOff x="851080" y="246715"/>
            <a:chExt cx="10230134" cy="6492875"/>
          </a:xfrm>
        </p:grpSpPr>
        <p:pic>
          <p:nvPicPr>
            <p:cNvPr id="6" name="Google Shape;151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51080" y="246715"/>
              <a:ext cx="10230134" cy="649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52;p6"/>
            <p:cNvSpPr txBox="1"/>
            <p:nvPr/>
          </p:nvSpPr>
          <p:spPr>
            <a:xfrm>
              <a:off x="2838735" y="6215711"/>
              <a:ext cx="9826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2º dosis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3;p6"/>
            <p:cNvSpPr txBox="1"/>
            <p:nvPr/>
          </p:nvSpPr>
          <p:spPr>
            <a:xfrm>
              <a:off x="2838734" y="477672"/>
              <a:ext cx="27431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Vacuna y placebo son iguales hasta la 2º dosis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154;p6"/>
            <p:cNvCxnSpPr/>
            <p:nvPr/>
          </p:nvCxnSpPr>
          <p:spPr>
            <a:xfrm>
              <a:off x="6332561" y="2088109"/>
              <a:ext cx="13648" cy="49131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6248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0;p7"/>
          <p:cNvSpPr txBox="1">
            <a:spLocks noGrp="1"/>
          </p:cNvSpPr>
          <p:nvPr>
            <p:ph type="title"/>
          </p:nvPr>
        </p:nvSpPr>
        <p:spPr>
          <a:xfrm>
            <a:off x="838200" y="-2899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s-ES" b="1">
                <a:solidFill>
                  <a:srgbClr val="FF0000"/>
                </a:solidFill>
              </a:rPr>
              <a:t>SEGURIDAD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6" name="Google Shape;161;p7"/>
          <p:cNvGrpSpPr/>
          <p:nvPr/>
        </p:nvGrpSpPr>
        <p:grpSpPr>
          <a:xfrm>
            <a:off x="1827095" y="893140"/>
            <a:ext cx="8537809" cy="5964860"/>
            <a:chOff x="974681" y="770308"/>
            <a:chExt cx="7841772" cy="5964860"/>
          </a:xfrm>
        </p:grpSpPr>
        <p:grpSp>
          <p:nvGrpSpPr>
            <p:cNvPr id="7" name="Google Shape;162;p7"/>
            <p:cNvGrpSpPr/>
            <p:nvPr/>
          </p:nvGrpSpPr>
          <p:grpSpPr>
            <a:xfrm>
              <a:off x="974681" y="770308"/>
              <a:ext cx="3733797" cy="5964860"/>
              <a:chOff x="974681" y="893140"/>
              <a:chExt cx="3134933" cy="5964860"/>
            </a:xfrm>
          </p:grpSpPr>
          <p:pic>
            <p:nvPicPr>
              <p:cNvPr id="9" name="Google Shape;163;p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974681" y="893140"/>
                <a:ext cx="3134933" cy="54262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164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05469" y="6364485"/>
                <a:ext cx="2906973" cy="4935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Google Shape;16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27162" y="770308"/>
              <a:ext cx="3589291" cy="582209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20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1232</Words>
  <Application>Microsoft Office PowerPoint</Application>
  <PresentationFormat>Panorámica</PresentationFormat>
  <Paragraphs>222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 3</vt:lpstr>
      <vt:lpstr>Faceta</vt:lpstr>
      <vt:lpstr>Vidoeconferencias AAFH: COVID-19 y Farmacia Hospitalaria, 2do ciclo</vt:lpstr>
      <vt:lpstr>Objetivo de la charla</vt:lpstr>
      <vt:lpstr>Vacunas en argentina</vt:lpstr>
      <vt:lpstr>Plataformas</vt:lpstr>
      <vt:lpstr>Plataformas</vt:lpstr>
      <vt:lpstr>Presentación de PowerPoint</vt:lpstr>
      <vt:lpstr>Resultados</vt:lpstr>
      <vt:lpstr>Presentación de PowerPoint</vt:lpstr>
      <vt:lpstr>SEGURIDAD</vt:lpstr>
      <vt:lpstr>Efectos adversos sistémicos</vt:lpstr>
      <vt:lpstr>¿Y la fiebre?</vt:lpstr>
      <vt:lpstr>Presentación de PowerPoint</vt:lpstr>
      <vt:lpstr>COV002 (UK)</vt:lpstr>
      <vt:lpstr>Resultados</vt:lpstr>
      <vt:lpstr>Presentación de PowerPoint</vt:lpstr>
      <vt:lpstr>¿Seguridad?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Resultados</vt:lpstr>
      <vt:lpstr>Seguridad</vt:lpstr>
      <vt:lpstr>Seguridad</vt:lpstr>
      <vt:lpstr>Presentación de PowerPoint</vt:lpstr>
      <vt:lpstr>Resultados Fase 1</vt:lpstr>
      <vt:lpstr>Resultados Fase 1</vt:lpstr>
      <vt:lpstr>Resultados fase 2 </vt:lpstr>
      <vt:lpstr>Resultados fase 2</vt:lpstr>
      <vt:lpstr>Tabla comparativa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Conferencias AAFH: COVID-19 y Farmacia Hospitalaria</dc:title>
  <dc:creator>Marcela</dc:creator>
  <cp:lastModifiedBy>Scolari Mariano</cp:lastModifiedBy>
  <cp:revision>56</cp:revision>
  <dcterms:created xsi:type="dcterms:W3CDTF">2020-03-25T23:37:25Z</dcterms:created>
  <dcterms:modified xsi:type="dcterms:W3CDTF">2021-05-11T12:41:01Z</dcterms:modified>
</cp:coreProperties>
</file>